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1.jpg" ContentType="image/png"/>
  <Override PartName="/ppt/media/image12.jpg" ContentType="image/png"/>
  <Override PartName="/ppt/media/image13.jpg" ContentType="image/png"/>
  <Override PartName="/ppt/media/image14.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7.jpg" ContentType="image/png"/>
  <Override PartName="/ppt/media/image18.jpg" ContentType="image/png"/>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9.jpg" ContentType="image/png"/>
  <Override PartName="/ppt/media/image20.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21.jpg" ContentType="image/pn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 id="2147483815" r:id="rId2"/>
  </p:sldMasterIdLst>
  <p:notesMasterIdLst>
    <p:notesMasterId r:id="rId23"/>
  </p:notesMasterIdLst>
  <p:handoutMasterIdLst>
    <p:handoutMasterId r:id="rId24"/>
  </p:handoutMasterIdLst>
  <p:sldIdLst>
    <p:sldId id="292" r:id="rId3"/>
    <p:sldId id="270" r:id="rId4"/>
    <p:sldId id="293" r:id="rId5"/>
    <p:sldId id="294" r:id="rId6"/>
    <p:sldId id="295" r:id="rId7"/>
    <p:sldId id="296" r:id="rId8"/>
    <p:sldId id="297" r:id="rId9"/>
    <p:sldId id="298" r:id="rId10"/>
    <p:sldId id="299" r:id="rId11"/>
    <p:sldId id="300" r:id="rId12"/>
    <p:sldId id="302" r:id="rId13"/>
    <p:sldId id="303" r:id="rId14"/>
    <p:sldId id="304" r:id="rId15"/>
    <p:sldId id="305" r:id="rId16"/>
    <p:sldId id="306" r:id="rId17"/>
    <p:sldId id="307" r:id="rId18"/>
    <p:sldId id="301" r:id="rId19"/>
    <p:sldId id="309" r:id="rId20"/>
    <p:sldId id="308" r:id="rId21"/>
    <p:sldId id="310"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71"/>
    <a:srgbClr val="C8DEEC"/>
    <a:srgbClr val="007236"/>
    <a:srgbClr val="DBEA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86081" autoAdjust="0"/>
  </p:normalViewPr>
  <p:slideViewPr>
    <p:cSldViewPr snapToGrid="0" snapToObjects="1">
      <p:cViewPr varScale="1">
        <p:scale>
          <a:sx n="82" d="100"/>
          <a:sy n="82" d="100"/>
        </p:scale>
        <p:origin x="-116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7336442-2224-2A47-831F-2A5BCCAB2108}" type="datetimeFigureOut">
              <a:rPr lang="en-US"/>
              <a:pPr>
                <a:defRPr/>
              </a:pPr>
              <a:t>3/19/12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A7AE770-494F-F547-8E3D-57386483BDC1}" type="slidenum">
              <a:rPr lang="en-US"/>
              <a:pPr>
                <a:defRPr/>
              </a:pPr>
              <a:t>‹#›</a:t>
            </a:fld>
            <a:endParaRPr lang="en-US"/>
          </a:p>
        </p:txBody>
      </p:sp>
    </p:spTree>
    <p:extLst>
      <p:ext uri="{BB962C8B-B14F-4D97-AF65-F5344CB8AC3E}">
        <p14:creationId xmlns:p14="http://schemas.microsoft.com/office/powerpoint/2010/main" val="1335324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1467E7-8F89-9B48-AB61-B5CA57E3E2A5}" type="datetimeFigureOut">
              <a:rPr lang="en-US" smtClean="0"/>
              <a:t>3/19/12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497C8C-E8E7-2C4C-9543-1B519793EDA5}" type="slidenum">
              <a:rPr lang="en-US" smtClean="0"/>
              <a:t>‹#›</a:t>
            </a:fld>
            <a:endParaRPr lang="en-US"/>
          </a:p>
        </p:txBody>
      </p:sp>
    </p:spTree>
    <p:extLst>
      <p:ext uri="{BB962C8B-B14F-4D97-AF65-F5344CB8AC3E}">
        <p14:creationId xmlns:p14="http://schemas.microsoft.com/office/powerpoint/2010/main" val="19231910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this lesson,</a:t>
            </a:r>
            <a:r>
              <a:rPr lang="en-US" baseline="0" dirty="0" smtClean="0"/>
              <a:t> you will feel comfortable with basic genetic vocabulary. You will also be able to predict outcomes of monohybrid and dihybrid crosses by using Punnett squares, pictured below.</a:t>
            </a:r>
            <a:endParaRPr lang="en-US" dirty="0"/>
          </a:p>
        </p:txBody>
      </p:sp>
      <p:sp>
        <p:nvSpPr>
          <p:cNvPr id="4" name="Slide Number Placeholder 3"/>
          <p:cNvSpPr>
            <a:spLocks noGrp="1"/>
          </p:cNvSpPr>
          <p:nvPr>
            <p:ph type="sldNum" sz="quarter" idx="10"/>
          </p:nvPr>
        </p:nvSpPr>
        <p:spPr/>
        <p:txBody>
          <a:bodyPr/>
          <a:lstStyle/>
          <a:p>
            <a:fld id="{50497C8C-E8E7-2C4C-9543-1B519793EDA5}" type="slidenum">
              <a:rPr lang="en-US" smtClean="0"/>
              <a:t>2</a:t>
            </a:fld>
            <a:endParaRPr lang="en-US"/>
          </a:p>
        </p:txBody>
      </p:sp>
    </p:spTree>
    <p:extLst>
      <p:ext uri="{BB962C8B-B14F-4D97-AF65-F5344CB8AC3E}">
        <p14:creationId xmlns:p14="http://schemas.microsoft.com/office/powerpoint/2010/main" val="1004302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know that the offspring will have the genotype </a:t>
            </a:r>
            <a:r>
              <a:rPr lang="en-US" sz="1200" kern="1200" baseline="0" dirty="0" err="1" smtClean="0">
                <a:solidFill>
                  <a:schemeClr val="tx1"/>
                </a:solidFill>
                <a:effectLst/>
                <a:latin typeface="+mn-lt"/>
                <a:ea typeface="+mn-ea"/>
                <a:cs typeface="+mn-cs"/>
              </a:rPr>
              <a:t>Rr</a:t>
            </a:r>
            <a:r>
              <a:rPr lang="en-US" sz="1200" kern="1200" baseline="0" dirty="0" smtClean="0">
                <a:solidFill>
                  <a:schemeClr val="tx1"/>
                </a:solidFill>
                <a:effectLst/>
                <a:latin typeface="+mn-lt"/>
                <a:ea typeface="+mn-ea"/>
                <a:cs typeface="+mn-cs"/>
              </a:rPr>
              <a:t>, but what will its phenotype be? The question says that red is dominant over white. This means that whenever there is at least one red allele (R), the offspring will produce red flowers. The phenotype, therefore, is red flowers.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497C8C-E8E7-2C4C-9543-1B519793EDA5}" type="slidenum">
              <a:rPr lang="en-US" smtClean="0"/>
              <a:t>11</a:t>
            </a:fld>
            <a:endParaRPr lang="en-US"/>
          </a:p>
        </p:txBody>
      </p:sp>
    </p:spTree>
    <p:extLst>
      <p:ext uri="{BB962C8B-B14F-4D97-AF65-F5344CB8AC3E}">
        <p14:creationId xmlns:p14="http://schemas.microsoft.com/office/powerpoint/2010/main" val="1294136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previous example, both parents were homozygous</a:t>
            </a:r>
            <a:r>
              <a:rPr lang="en-US" sz="1200" kern="1200" baseline="0" dirty="0" smtClean="0">
                <a:solidFill>
                  <a:schemeClr val="tx1"/>
                </a:solidFill>
                <a:effectLst/>
                <a:latin typeface="+mn-lt"/>
                <a:ea typeface="+mn-ea"/>
                <a:cs typeface="+mn-cs"/>
              </a:rPr>
              <a:t> so they could only donate one allele. Since the parents in this example are heterozygous, they can donate one of two different alleles. Each parent will randomly donate one of their alleles to their offspring. We can organize the possibilities using a Punnett square.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First, draw a square with four compartments. Label the top with the two alleles one parent can donate. Label the left side with the two alleles the other parent can donate.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Next, complete each square by writing the allele on top and the allele to the left. If one is capitalized, write that first.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genotypes possible are RR, </a:t>
            </a:r>
            <a:r>
              <a:rPr lang="en-US" sz="1200" kern="1200" baseline="0" dirty="0" err="1" smtClean="0">
                <a:solidFill>
                  <a:schemeClr val="tx1"/>
                </a:solidFill>
                <a:effectLst/>
                <a:latin typeface="+mn-lt"/>
                <a:ea typeface="+mn-ea"/>
                <a:cs typeface="+mn-cs"/>
              </a:rPr>
              <a:t>Rr</a:t>
            </a:r>
            <a:r>
              <a:rPr lang="en-US" sz="1200" kern="1200" baseline="0" dirty="0" smtClean="0">
                <a:solidFill>
                  <a:schemeClr val="tx1"/>
                </a:solidFill>
                <a:effectLst/>
                <a:latin typeface="+mn-lt"/>
                <a:ea typeface="+mn-ea"/>
                <a:cs typeface="+mn-cs"/>
              </a:rPr>
              <a:t>, and </a:t>
            </a:r>
            <a:r>
              <a:rPr lang="en-US" sz="1200" kern="1200" baseline="0" dirty="0" err="1" smtClean="0">
                <a:solidFill>
                  <a:schemeClr val="tx1"/>
                </a:solidFill>
                <a:effectLst/>
                <a:latin typeface="+mn-lt"/>
                <a:ea typeface="+mn-ea"/>
                <a:cs typeface="+mn-cs"/>
              </a:rPr>
              <a:t>rr</a:t>
            </a:r>
            <a:r>
              <a:rPr lang="en-US" sz="1200" kern="1200" baseline="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These boxes represent equal chances of offspring genotypes. It is just as likely for an organism to get the genotype in the top left box or the bottom right box. Notice one genotype, </a:t>
            </a:r>
            <a:r>
              <a:rPr lang="en-US" sz="1200" kern="1200" baseline="0" dirty="0" err="1" smtClean="0">
                <a:solidFill>
                  <a:schemeClr val="tx1"/>
                </a:solidFill>
                <a:effectLst/>
                <a:latin typeface="+mn-lt"/>
                <a:ea typeface="+mn-ea"/>
                <a:cs typeface="+mn-cs"/>
              </a:rPr>
              <a:t>Rr</a:t>
            </a:r>
            <a:r>
              <a:rPr lang="en-US" sz="1200" kern="1200" baseline="0" dirty="0" smtClean="0">
                <a:solidFill>
                  <a:schemeClr val="tx1"/>
                </a:solidFill>
                <a:effectLst/>
                <a:latin typeface="+mn-lt"/>
                <a:ea typeface="+mn-ea"/>
                <a:cs typeface="+mn-cs"/>
              </a:rPr>
              <a:t>, is found in two boxes.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497C8C-E8E7-2C4C-9543-1B519793EDA5}" type="slidenum">
              <a:rPr lang="en-US" smtClean="0"/>
              <a:t>12</a:t>
            </a:fld>
            <a:endParaRPr lang="en-US"/>
          </a:p>
        </p:txBody>
      </p:sp>
    </p:spTree>
    <p:extLst>
      <p:ext uri="{BB962C8B-B14F-4D97-AF65-F5344CB8AC3E}">
        <p14:creationId xmlns:p14="http://schemas.microsoft.com/office/powerpoint/2010/main" val="1294136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This question wants to know what phenotype is the most likely. To find this, we need to determine what phenotype each possible. The question says that red is dominant over white. This means that any offspring with the red allele (R) will have the trait red flowers. Only homozygous recessive offspring will have white flowers. Since three of the four boxes produce red flowers, this is the most likely phenotype.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Keep in mind that this is probability, not a guarantee. While not likely, it is possible that four offspring could be produced and all of them produce white flowers.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497C8C-E8E7-2C4C-9543-1B519793EDA5}" type="slidenum">
              <a:rPr lang="en-US" smtClean="0"/>
              <a:t>13</a:t>
            </a:fld>
            <a:endParaRPr lang="en-US"/>
          </a:p>
        </p:txBody>
      </p:sp>
    </p:spTree>
    <p:extLst>
      <p:ext uri="{BB962C8B-B14F-4D97-AF65-F5344CB8AC3E}">
        <p14:creationId xmlns:p14="http://schemas.microsoft.com/office/powerpoint/2010/main" val="1294136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This question is the same cross, but wants to know the genotypic and phenotypic ratios. Ratios are expressions of frequency. Since it is three times as likely for an offspring to have red flowers as compared to white flowers, we can say that the phenotypic ratio is 3 red : 1 white. Similarly, it is twice as likely for an offspring to have the genotype </a:t>
            </a:r>
            <a:r>
              <a:rPr lang="en-US" sz="1200" kern="1200" baseline="0" dirty="0" err="1" smtClean="0">
                <a:solidFill>
                  <a:schemeClr val="tx1"/>
                </a:solidFill>
                <a:effectLst/>
                <a:latin typeface="+mn-lt"/>
                <a:ea typeface="+mn-ea"/>
                <a:cs typeface="+mn-cs"/>
              </a:rPr>
              <a:t>Rr</a:t>
            </a:r>
            <a:r>
              <a:rPr lang="en-US" sz="1200" kern="1200" baseline="0" dirty="0" smtClean="0">
                <a:solidFill>
                  <a:schemeClr val="tx1"/>
                </a:solidFill>
                <a:effectLst/>
                <a:latin typeface="+mn-lt"/>
                <a:ea typeface="+mn-ea"/>
                <a:cs typeface="+mn-cs"/>
              </a:rPr>
              <a:t> than </a:t>
            </a:r>
            <a:r>
              <a:rPr lang="en-US" sz="1200" kern="1200" baseline="0" dirty="0" err="1" smtClean="0">
                <a:solidFill>
                  <a:schemeClr val="tx1"/>
                </a:solidFill>
                <a:effectLst/>
                <a:latin typeface="+mn-lt"/>
                <a:ea typeface="+mn-ea"/>
                <a:cs typeface="+mn-cs"/>
              </a:rPr>
              <a:t>rr</a:t>
            </a:r>
            <a:r>
              <a:rPr lang="en-US" sz="1200" kern="1200" baseline="0" dirty="0" smtClean="0">
                <a:solidFill>
                  <a:schemeClr val="tx1"/>
                </a:solidFill>
                <a:effectLst/>
                <a:latin typeface="+mn-lt"/>
                <a:ea typeface="+mn-ea"/>
                <a:cs typeface="+mn-cs"/>
              </a:rPr>
              <a:t> or RR. Therefore, the genotypic ratio is 1 RR : 2 </a:t>
            </a:r>
            <a:r>
              <a:rPr lang="en-US" sz="1200" kern="1200" baseline="0" dirty="0" err="1" smtClean="0">
                <a:solidFill>
                  <a:schemeClr val="tx1"/>
                </a:solidFill>
                <a:effectLst/>
                <a:latin typeface="+mn-lt"/>
                <a:ea typeface="+mn-ea"/>
                <a:cs typeface="+mn-cs"/>
              </a:rPr>
              <a:t>Rr</a:t>
            </a:r>
            <a:r>
              <a:rPr lang="en-US" sz="1200" kern="1200" baseline="0" dirty="0" smtClean="0">
                <a:solidFill>
                  <a:schemeClr val="tx1"/>
                </a:solidFill>
                <a:effectLst/>
                <a:latin typeface="+mn-lt"/>
                <a:ea typeface="+mn-ea"/>
                <a:cs typeface="+mn-cs"/>
              </a:rPr>
              <a:t> : 1 </a:t>
            </a:r>
            <a:r>
              <a:rPr lang="en-US" sz="1200" kern="1200" baseline="0" dirty="0" err="1" smtClean="0">
                <a:solidFill>
                  <a:schemeClr val="tx1"/>
                </a:solidFill>
                <a:effectLst/>
                <a:latin typeface="+mn-lt"/>
                <a:ea typeface="+mn-ea"/>
                <a:cs typeface="+mn-cs"/>
              </a:rPr>
              <a:t>rr</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497C8C-E8E7-2C4C-9543-1B519793EDA5}" type="slidenum">
              <a:rPr lang="en-US" smtClean="0"/>
              <a:t>14</a:t>
            </a:fld>
            <a:endParaRPr lang="en-US"/>
          </a:p>
        </p:txBody>
      </p:sp>
    </p:spTree>
    <p:extLst>
      <p:ext uri="{BB962C8B-B14F-4D97-AF65-F5344CB8AC3E}">
        <p14:creationId xmlns:p14="http://schemas.microsoft.com/office/powerpoint/2010/main" val="1294136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If color was </a:t>
            </a:r>
            <a:r>
              <a:rPr lang="en-US" sz="1200" kern="1200" baseline="0" dirty="0" err="1" smtClean="0">
                <a:solidFill>
                  <a:schemeClr val="tx1"/>
                </a:solidFill>
                <a:effectLst/>
                <a:latin typeface="+mn-lt"/>
                <a:ea typeface="+mn-ea"/>
                <a:cs typeface="+mn-cs"/>
              </a:rPr>
              <a:t>codominant</a:t>
            </a:r>
            <a:r>
              <a:rPr lang="en-US" sz="1200" kern="1200" baseline="0" dirty="0" smtClean="0">
                <a:solidFill>
                  <a:schemeClr val="tx1"/>
                </a:solidFill>
                <a:effectLst/>
                <a:latin typeface="+mn-lt"/>
                <a:ea typeface="+mn-ea"/>
                <a:cs typeface="+mn-cs"/>
              </a:rPr>
              <a:t> in these flowers, the heterozygous individuals would show both phenotypes at once, resulting in a pink appearance. Now the phenotypic ratio would be 1 red : 2 pink : 1 white. Pink would be the most likely phenotype.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497C8C-E8E7-2C4C-9543-1B519793EDA5}" type="slidenum">
              <a:rPr lang="en-US" smtClean="0"/>
              <a:t>15</a:t>
            </a:fld>
            <a:endParaRPr lang="en-US"/>
          </a:p>
        </p:txBody>
      </p:sp>
    </p:spTree>
    <p:extLst>
      <p:ext uri="{BB962C8B-B14F-4D97-AF65-F5344CB8AC3E}">
        <p14:creationId xmlns:p14="http://schemas.microsoft.com/office/powerpoint/2010/main" val="1294136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497C8C-E8E7-2C4C-9543-1B519793EDA5}" type="slidenum">
              <a:rPr lang="en-US" smtClean="0"/>
              <a:t>16</a:t>
            </a:fld>
            <a:endParaRPr lang="en-US"/>
          </a:p>
        </p:txBody>
      </p:sp>
    </p:spTree>
    <p:extLst>
      <p:ext uri="{BB962C8B-B14F-4D97-AF65-F5344CB8AC3E}">
        <p14:creationId xmlns:p14="http://schemas.microsoft.com/office/powerpoint/2010/main" val="1294136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question, both parents are heterozygous</a:t>
            </a:r>
            <a:r>
              <a:rPr lang="en-US" baseline="0" dirty="0" smtClean="0"/>
              <a:t> for height and flower color. We can write this genotype as </a:t>
            </a:r>
            <a:r>
              <a:rPr lang="en-US" baseline="0" dirty="0" err="1" smtClean="0"/>
              <a:t>RrTt</a:t>
            </a:r>
            <a:r>
              <a:rPr lang="en-US" baseline="0" dirty="0" smtClean="0"/>
              <a:t>. What fraction of their offspring will be tall and red flowering? </a:t>
            </a:r>
            <a:r>
              <a:rPr lang="en-US" dirty="0" smtClean="0"/>
              <a:t>You can also use Punnett squares to analyze two</a:t>
            </a:r>
            <a:r>
              <a:rPr lang="en-US" baseline="0" dirty="0" smtClean="0"/>
              <a:t> characters at once. To solve these, use the same five steps from before.</a:t>
            </a:r>
          </a:p>
          <a:p>
            <a:endParaRPr lang="en-US" baseline="0" dirty="0" smtClean="0"/>
          </a:p>
          <a:p>
            <a:r>
              <a:rPr lang="en-US" baseline="0" dirty="0" smtClean="0"/>
              <a:t>First, draw a big enough Punnett square to fit all the different allele combinations. Before, each parent had two different alleles they could give. Now they have four, two from each character. Each parent will donate one allele from each character. Remember that offspring are made from one egg and one sperm cell. Therefore, the alleles will be given in pairs, such as RT or </a:t>
            </a:r>
            <a:r>
              <a:rPr lang="en-US" baseline="0" dirty="0" err="1" smtClean="0"/>
              <a:t>rT.</a:t>
            </a:r>
            <a:endParaRPr lang="en-US" baseline="0" dirty="0" smtClean="0"/>
          </a:p>
          <a:p>
            <a:endParaRPr lang="en-US" baseline="0" dirty="0" smtClean="0"/>
          </a:p>
          <a:p>
            <a:r>
              <a:rPr lang="en-US" baseline="0" dirty="0" smtClean="0"/>
              <a:t>Second, fill each box with the genotype from the alleles above and to the left. Work one letter at a time. For example, the first box will inherit two R and two T to have the genotype RRTT.</a:t>
            </a:r>
          </a:p>
          <a:p>
            <a:endParaRPr lang="en-US" baseline="0" dirty="0" smtClean="0"/>
          </a:p>
          <a:p>
            <a:r>
              <a:rPr lang="en-US" baseline="0" dirty="0" smtClean="0"/>
              <a:t>This question is asking what fraction of the offspring will be tall and red-flowering (on average). Since both traits are completely dominant, this would be any box with both an R and an T. There are 9 of these boxes and 16 total boxes giving a fraction of 9/16.</a:t>
            </a:r>
          </a:p>
          <a:p>
            <a:endParaRPr lang="en-US" dirty="0"/>
          </a:p>
        </p:txBody>
      </p:sp>
      <p:sp>
        <p:nvSpPr>
          <p:cNvPr id="4" name="Slide Number Placeholder 3"/>
          <p:cNvSpPr>
            <a:spLocks noGrp="1"/>
          </p:cNvSpPr>
          <p:nvPr>
            <p:ph type="sldNum" sz="quarter" idx="10"/>
          </p:nvPr>
        </p:nvSpPr>
        <p:spPr/>
        <p:txBody>
          <a:bodyPr/>
          <a:lstStyle/>
          <a:p>
            <a:fld id="{50497C8C-E8E7-2C4C-9543-1B519793EDA5}" type="slidenum">
              <a:rPr lang="en-US" smtClean="0"/>
              <a:t>17</a:t>
            </a:fld>
            <a:endParaRPr lang="en-US"/>
          </a:p>
        </p:txBody>
      </p:sp>
    </p:spTree>
    <p:extLst>
      <p:ext uri="{BB962C8B-B14F-4D97-AF65-F5344CB8AC3E}">
        <p14:creationId xmlns:p14="http://schemas.microsoft.com/office/powerpoint/2010/main" val="1294136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the question wanted to know the phenotypic ratio, you would need to count each different phenotype. For example, there are three boxes with at least one R but only t allele so 3/16 will be red and short. Only one box has the genotype </a:t>
            </a:r>
            <a:r>
              <a:rPr lang="en-US" baseline="0" dirty="0" err="1" smtClean="0"/>
              <a:t>rrtt</a:t>
            </a:r>
            <a:r>
              <a:rPr lang="en-US" baseline="0" dirty="0" smtClean="0"/>
              <a:t> so only 1/16 will be white and short – completely unlike its parents.</a:t>
            </a:r>
          </a:p>
          <a:p>
            <a:endParaRPr lang="en-US" baseline="0" dirty="0" smtClean="0"/>
          </a:p>
          <a:p>
            <a:r>
              <a:rPr lang="en-US" baseline="0" dirty="0" smtClean="0"/>
              <a:t>The genotypic ratio can be found by counting each different genotype. Even though both parents had the same genotype, they can produce 9 different genotypes in their offspring. The most common genotype would be the same as theirs, but any other combination could still be seen.</a:t>
            </a:r>
          </a:p>
          <a:p>
            <a:endParaRPr lang="en-US" dirty="0"/>
          </a:p>
        </p:txBody>
      </p:sp>
      <p:sp>
        <p:nvSpPr>
          <p:cNvPr id="4" name="Slide Number Placeholder 3"/>
          <p:cNvSpPr>
            <a:spLocks noGrp="1"/>
          </p:cNvSpPr>
          <p:nvPr>
            <p:ph type="sldNum" sz="quarter" idx="10"/>
          </p:nvPr>
        </p:nvSpPr>
        <p:spPr/>
        <p:txBody>
          <a:bodyPr/>
          <a:lstStyle/>
          <a:p>
            <a:fld id="{50497C8C-E8E7-2C4C-9543-1B519793EDA5}" type="slidenum">
              <a:rPr lang="en-US" smtClean="0"/>
              <a:t>18</a:t>
            </a:fld>
            <a:endParaRPr lang="en-US"/>
          </a:p>
        </p:txBody>
      </p:sp>
    </p:spTree>
    <p:extLst>
      <p:ext uri="{BB962C8B-B14F-4D97-AF65-F5344CB8AC3E}">
        <p14:creationId xmlns:p14="http://schemas.microsoft.com/office/powerpoint/2010/main" val="1294136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 bigger box may be</a:t>
            </a:r>
            <a:r>
              <a:rPr lang="en-US" baseline="0" dirty="0" smtClean="0"/>
              <a:t> needed to draw out dihybrid crosses, all genetics problems can still be worked out using the same five steps.</a:t>
            </a:r>
            <a:endParaRPr lang="en-US" dirty="0"/>
          </a:p>
        </p:txBody>
      </p:sp>
      <p:sp>
        <p:nvSpPr>
          <p:cNvPr id="4" name="Slide Number Placeholder 3"/>
          <p:cNvSpPr>
            <a:spLocks noGrp="1"/>
          </p:cNvSpPr>
          <p:nvPr>
            <p:ph type="sldNum" sz="quarter" idx="10"/>
          </p:nvPr>
        </p:nvSpPr>
        <p:spPr/>
        <p:txBody>
          <a:bodyPr/>
          <a:lstStyle/>
          <a:p>
            <a:fld id="{50497C8C-E8E7-2C4C-9543-1B519793EDA5}" type="slidenum">
              <a:rPr lang="en-US" smtClean="0"/>
              <a:t>19</a:t>
            </a:fld>
            <a:endParaRPr lang="en-US"/>
          </a:p>
        </p:txBody>
      </p:sp>
    </p:spTree>
    <p:extLst>
      <p:ext uri="{BB962C8B-B14F-4D97-AF65-F5344CB8AC3E}">
        <p14:creationId xmlns:p14="http://schemas.microsoft.com/office/powerpoint/2010/main" val="1294136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a:t>
            </a:r>
            <a:r>
              <a:rPr lang="en-US" baseline="0" dirty="0" smtClean="0"/>
              <a:t>ou should now feel comfortable with basic genetic vocabulary. You should also be able to predict outcomes of monohybrid and dihybrid crosses by using Punnett squares.</a:t>
            </a:r>
            <a:endParaRPr lang="en-US" dirty="0"/>
          </a:p>
        </p:txBody>
      </p:sp>
      <p:sp>
        <p:nvSpPr>
          <p:cNvPr id="4" name="Slide Number Placeholder 3"/>
          <p:cNvSpPr>
            <a:spLocks noGrp="1"/>
          </p:cNvSpPr>
          <p:nvPr>
            <p:ph type="sldNum" sz="quarter" idx="10"/>
          </p:nvPr>
        </p:nvSpPr>
        <p:spPr/>
        <p:txBody>
          <a:bodyPr/>
          <a:lstStyle/>
          <a:p>
            <a:fld id="{50497C8C-E8E7-2C4C-9543-1B519793EDA5}" type="slidenum">
              <a:rPr lang="en-US" smtClean="0"/>
              <a:t>20</a:t>
            </a:fld>
            <a:endParaRPr lang="en-US"/>
          </a:p>
        </p:txBody>
      </p:sp>
    </p:spTree>
    <p:extLst>
      <p:ext uri="{BB962C8B-B14F-4D97-AF65-F5344CB8AC3E}">
        <p14:creationId xmlns:p14="http://schemas.microsoft.com/office/powerpoint/2010/main" val="100430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Why are there different hair colors? What decides what color eyes children have? Organisms look different from one another because they have different DNA, their genetic material. Different genes code for different proteins, resulting in different appearances.</a:t>
            </a:r>
          </a:p>
          <a:p>
            <a:endParaRPr lang="en-US" dirty="0"/>
          </a:p>
        </p:txBody>
      </p:sp>
      <p:sp>
        <p:nvSpPr>
          <p:cNvPr id="4" name="Slide Number Placeholder 3"/>
          <p:cNvSpPr>
            <a:spLocks noGrp="1"/>
          </p:cNvSpPr>
          <p:nvPr>
            <p:ph type="sldNum" sz="quarter" idx="10"/>
          </p:nvPr>
        </p:nvSpPr>
        <p:spPr/>
        <p:txBody>
          <a:bodyPr/>
          <a:lstStyle/>
          <a:p>
            <a:fld id="{50497C8C-E8E7-2C4C-9543-1B519793EDA5}" type="slidenum">
              <a:rPr lang="en-US" smtClean="0"/>
              <a:t>3</a:t>
            </a:fld>
            <a:endParaRPr lang="en-US"/>
          </a:p>
        </p:txBody>
      </p:sp>
    </p:spTree>
    <p:extLst>
      <p:ext uri="{BB962C8B-B14F-4D97-AF65-F5344CB8AC3E}">
        <p14:creationId xmlns:p14="http://schemas.microsoft.com/office/powerpoint/2010/main" val="1502791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genetics, the feature you are looking at is called a character. Characters can be almost anything such as fur color in mice or seed shape in pea plants.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characters come in different versions, which are called traits.</a:t>
            </a:r>
          </a:p>
          <a:p>
            <a:r>
              <a:rPr lang="en-US" sz="1200" kern="1200" dirty="0" smtClean="0">
                <a:solidFill>
                  <a:schemeClr val="tx1"/>
                </a:solidFill>
                <a:effectLst/>
                <a:latin typeface="+mn-lt"/>
                <a:ea typeface="+mn-ea"/>
                <a:cs typeface="+mn-cs"/>
              </a:rPr>
              <a:t>For example, fur color has the trait white fur. Seed shape has the trait wrinkled seeds.</a:t>
            </a:r>
          </a:p>
          <a:p>
            <a:endParaRPr lang="en-US" dirty="0"/>
          </a:p>
        </p:txBody>
      </p:sp>
      <p:sp>
        <p:nvSpPr>
          <p:cNvPr id="4" name="Slide Number Placeholder 3"/>
          <p:cNvSpPr>
            <a:spLocks noGrp="1"/>
          </p:cNvSpPr>
          <p:nvPr>
            <p:ph type="sldNum" sz="quarter" idx="10"/>
          </p:nvPr>
        </p:nvSpPr>
        <p:spPr/>
        <p:txBody>
          <a:bodyPr/>
          <a:lstStyle/>
          <a:p>
            <a:fld id="{50497C8C-E8E7-2C4C-9543-1B519793EDA5}" type="slidenum">
              <a:rPr lang="en-US" smtClean="0"/>
              <a:t>4</a:t>
            </a:fld>
            <a:endParaRPr lang="en-US"/>
          </a:p>
        </p:txBody>
      </p:sp>
    </p:spTree>
    <p:extLst>
      <p:ext uri="{BB962C8B-B14F-4D97-AF65-F5344CB8AC3E}">
        <p14:creationId xmlns:p14="http://schemas.microsoft.com/office/powerpoint/2010/main" val="2851654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ections of DNA that code for a trait are called alleles. People</a:t>
            </a:r>
            <a:r>
              <a:rPr lang="en-US" sz="1200" kern="1200" baseline="0" dirty="0" smtClean="0">
                <a:solidFill>
                  <a:schemeClr val="tx1"/>
                </a:solidFill>
                <a:effectLst/>
                <a:latin typeface="+mn-lt"/>
                <a:ea typeface="+mn-ea"/>
                <a:cs typeface="+mn-cs"/>
              </a:rPr>
              <a:t> with different traits for a character have different sections of DNA. Alleles are usually written as single letters. The capitalization depends on which trait the allele codes for.</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497C8C-E8E7-2C4C-9543-1B519793EDA5}" type="slidenum">
              <a:rPr lang="en-US" smtClean="0"/>
              <a:t>5</a:t>
            </a:fld>
            <a:endParaRPr lang="en-US"/>
          </a:p>
        </p:txBody>
      </p:sp>
    </p:spTree>
    <p:extLst>
      <p:ext uri="{BB962C8B-B14F-4D97-AF65-F5344CB8AC3E}">
        <p14:creationId xmlns:p14="http://schemas.microsoft.com/office/powerpoint/2010/main" val="3775439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alleles that an organism has for a character is its genotype.</a:t>
            </a:r>
          </a:p>
          <a:p>
            <a:r>
              <a:rPr lang="en-US" sz="1200" kern="1200" dirty="0" smtClean="0">
                <a:solidFill>
                  <a:schemeClr val="tx1"/>
                </a:solidFill>
                <a:effectLst/>
                <a:latin typeface="+mn-lt"/>
                <a:ea typeface="+mn-ea"/>
                <a:cs typeface="+mn-cs"/>
              </a:rPr>
              <a:t>Since most organisms studied have two homologous chromosomes, the genotype is written as two letters. If the organism has two different alleles, this is shown with different capitalization.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Remember that different DNA codes for different proteins. Therefore, the genotype controls the trait for a character. This resulting appearance is called the organism’s phenotype. For</a:t>
            </a:r>
            <a:r>
              <a:rPr lang="en-US" sz="1200" kern="1200" baseline="0" dirty="0" smtClean="0">
                <a:solidFill>
                  <a:schemeClr val="tx1"/>
                </a:solidFill>
                <a:effectLst/>
                <a:latin typeface="+mn-lt"/>
                <a:ea typeface="+mn-ea"/>
                <a:cs typeface="+mn-cs"/>
              </a:rPr>
              <a:t> example, having two b alleles results in a mouse having white fur.</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497C8C-E8E7-2C4C-9543-1B519793EDA5}" type="slidenum">
              <a:rPr lang="en-US" smtClean="0"/>
              <a:t>6</a:t>
            </a:fld>
            <a:endParaRPr lang="en-US"/>
          </a:p>
        </p:txBody>
      </p:sp>
    </p:spTree>
    <p:extLst>
      <p:ext uri="{BB962C8B-B14F-4D97-AF65-F5344CB8AC3E}">
        <p14:creationId xmlns:p14="http://schemas.microsoft.com/office/powerpoint/2010/main" val="2851654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Organisms can have a homozygous or heterozygous genotype for a character.</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prefix “homo” means “same.” If an organism is homozygous for a trait, it has two of the same allele for that trait.</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prefix “hetero” means “different.” If an organism is heterozygous for a trait, it has two different alleles for that trait.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497C8C-E8E7-2C4C-9543-1B519793EDA5}" type="slidenum">
              <a:rPr lang="en-US" smtClean="0"/>
              <a:t>7</a:t>
            </a:fld>
            <a:endParaRPr lang="en-US"/>
          </a:p>
        </p:txBody>
      </p:sp>
    </p:spTree>
    <p:extLst>
      <p:ext uri="{BB962C8B-B14F-4D97-AF65-F5344CB8AC3E}">
        <p14:creationId xmlns:p14="http://schemas.microsoft.com/office/powerpoint/2010/main" val="2851654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Gill Sans Light"/>
                <a:cs typeface="Gill Sans Light"/>
              </a:rPr>
              <a:t>Heterozygous individuals do not always look like the homozygous dominant</a:t>
            </a:r>
            <a:r>
              <a:rPr lang="en-US" baseline="0" dirty="0" smtClean="0">
                <a:latin typeface="Gill Sans Light"/>
                <a:cs typeface="Gill Sans Light"/>
              </a:rPr>
              <a:t> genotype. The phenotype of heterozygous individuals depends on the type of dominance.</a:t>
            </a:r>
            <a:endParaRPr lang="en-US" dirty="0" smtClean="0">
              <a:latin typeface="Gill Sans Light"/>
              <a:cs typeface="Gill Sans Light"/>
            </a:endParaRPr>
          </a:p>
          <a:p>
            <a:endParaRPr lang="en-US" dirty="0" smtClean="0">
              <a:latin typeface="Gill Sans Light"/>
              <a:cs typeface="Gill Sans Light"/>
            </a:endParaRPr>
          </a:p>
          <a:p>
            <a:r>
              <a:rPr lang="en-US" baseline="0" dirty="0" smtClean="0">
                <a:latin typeface="Gill Sans Light"/>
                <a:cs typeface="Gill Sans Light"/>
              </a:rPr>
              <a:t>If the character displays complete dominance, h</a:t>
            </a:r>
            <a:r>
              <a:rPr lang="en-US" dirty="0" smtClean="0">
                <a:latin typeface="Gill Sans Light"/>
                <a:cs typeface="Gill Sans Light"/>
              </a:rPr>
              <a:t>eterozygous</a:t>
            </a:r>
            <a:r>
              <a:rPr lang="en-US" baseline="0" dirty="0" smtClean="0">
                <a:latin typeface="Gill Sans Light"/>
                <a:cs typeface="Gill Sans Light"/>
              </a:rPr>
              <a:t> individuals look just like homozygous dominant individuals. For example, a heterozygous mouse have fur just as black as a homozygous mouse.</a:t>
            </a:r>
          </a:p>
          <a:p>
            <a:endParaRPr lang="en-US" baseline="0" dirty="0" smtClean="0">
              <a:latin typeface="Gill Sans Light"/>
              <a:cs typeface="Gill Sans Light"/>
            </a:endParaRPr>
          </a:p>
          <a:p>
            <a:r>
              <a:rPr lang="en-US" baseline="0" dirty="0" smtClean="0">
                <a:latin typeface="Gill Sans Light"/>
                <a:cs typeface="Gill Sans Light"/>
              </a:rPr>
              <a:t>If the character displays incomplete dominance, heterozygous individuals will have a phenotype that is an intermediate between the two. In this case, a heterozygous mouse will have gray fur.</a:t>
            </a:r>
          </a:p>
          <a:p>
            <a:endParaRPr lang="en-US" baseline="0" dirty="0" smtClean="0">
              <a:latin typeface="Gill Sans Light"/>
              <a:cs typeface="Gill Sans Light"/>
            </a:endParaRPr>
          </a:p>
          <a:p>
            <a:r>
              <a:rPr lang="en-US" baseline="0" dirty="0" smtClean="0">
                <a:latin typeface="Gill Sans Light"/>
                <a:cs typeface="Gill Sans Light"/>
              </a:rPr>
              <a:t>If the character displays codominance, heterozygous individuals will display both phenotypes independently. In this case, a heterozygous mouse will have spotted fur. In flowers that display codominance, the color might be striped. Blood type in humans also displays codominance. People with the allele for both A and B have the blood type AB.</a:t>
            </a:r>
            <a:endParaRPr lang="en-US" dirty="0" smtClean="0">
              <a:latin typeface="Gill Sans Light"/>
              <a:cs typeface="Gill Sans Light"/>
            </a:endParaRPr>
          </a:p>
          <a:p>
            <a:endParaRPr lang="en-US" dirty="0"/>
          </a:p>
        </p:txBody>
      </p:sp>
      <p:sp>
        <p:nvSpPr>
          <p:cNvPr id="4" name="Slide Number Placeholder 3"/>
          <p:cNvSpPr>
            <a:spLocks noGrp="1"/>
          </p:cNvSpPr>
          <p:nvPr>
            <p:ph type="sldNum" sz="quarter" idx="10"/>
          </p:nvPr>
        </p:nvSpPr>
        <p:spPr/>
        <p:txBody>
          <a:bodyPr/>
          <a:lstStyle/>
          <a:p>
            <a:fld id="{50497C8C-E8E7-2C4C-9543-1B519793EDA5}" type="slidenum">
              <a:rPr lang="en-US" smtClean="0"/>
              <a:t>8</a:t>
            </a:fld>
            <a:endParaRPr lang="en-US"/>
          </a:p>
        </p:txBody>
      </p:sp>
    </p:spTree>
    <p:extLst>
      <p:ext uri="{BB962C8B-B14F-4D97-AF65-F5344CB8AC3E}">
        <p14:creationId xmlns:p14="http://schemas.microsoft.com/office/powerpoint/2010/main" val="1294136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Gill Sans Light"/>
                <a:cs typeface="Gill Sans Light"/>
              </a:rPr>
              <a:t>Individuals can be homozygous for some characters and heterozygous for others.</a:t>
            </a:r>
          </a:p>
          <a:p>
            <a:endParaRPr lang="en-US" dirty="0" smtClean="0">
              <a:latin typeface="Gill Sans Light"/>
              <a:cs typeface="Gill Sans Light"/>
            </a:endParaRPr>
          </a:p>
          <a:p>
            <a:r>
              <a:rPr lang="en-US" dirty="0" smtClean="0">
                <a:latin typeface="Gill Sans Light"/>
                <a:cs typeface="Gill Sans Light"/>
              </a:rPr>
              <a:t>Well,</a:t>
            </a:r>
            <a:r>
              <a:rPr lang="en-US" baseline="0" dirty="0" smtClean="0">
                <a:latin typeface="Gill Sans Light"/>
                <a:cs typeface="Gill Sans Light"/>
              </a:rPr>
              <a:t> w</a:t>
            </a:r>
            <a:r>
              <a:rPr lang="en-US" dirty="0" smtClean="0">
                <a:latin typeface="Gill Sans Light"/>
                <a:cs typeface="Gill Sans Light"/>
              </a:rPr>
              <a:t>hat determines an organism’s genotype? Remember that organisms receive their DNA from their parents during sexual reproduction.</a:t>
            </a:r>
          </a:p>
          <a:p>
            <a:endParaRPr lang="en-US" dirty="0"/>
          </a:p>
        </p:txBody>
      </p:sp>
      <p:sp>
        <p:nvSpPr>
          <p:cNvPr id="4" name="Slide Number Placeholder 3"/>
          <p:cNvSpPr>
            <a:spLocks noGrp="1"/>
          </p:cNvSpPr>
          <p:nvPr>
            <p:ph type="sldNum" sz="quarter" idx="10"/>
          </p:nvPr>
        </p:nvSpPr>
        <p:spPr/>
        <p:txBody>
          <a:bodyPr/>
          <a:lstStyle/>
          <a:p>
            <a:fld id="{50497C8C-E8E7-2C4C-9543-1B519793EDA5}" type="slidenum">
              <a:rPr lang="en-US" smtClean="0"/>
              <a:t>9</a:t>
            </a:fld>
            <a:endParaRPr lang="en-US"/>
          </a:p>
        </p:txBody>
      </p:sp>
    </p:spTree>
    <p:extLst>
      <p:ext uri="{BB962C8B-B14F-4D97-AF65-F5344CB8AC3E}">
        <p14:creationId xmlns:p14="http://schemas.microsoft.com/office/powerpoint/2010/main" val="1294136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look at an example. Here, a homozygous red-flowering plant</a:t>
            </a:r>
            <a:r>
              <a:rPr lang="en-US" sz="1200" kern="1200" baseline="0" dirty="0" smtClean="0">
                <a:solidFill>
                  <a:schemeClr val="tx1"/>
                </a:solidFill>
                <a:effectLst/>
                <a:latin typeface="+mn-lt"/>
                <a:ea typeface="+mn-ea"/>
                <a:cs typeface="+mn-cs"/>
              </a:rPr>
              <a:t> is crossed with a homozygous white-flowering plant. What will their offspring look like?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Since the plants are both homozygous, their genotypes can be written as two of the same letter. We’ll use R for red flower color and r for white flower color.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Each parent will randomly donate one of their alleles to their offspring. The red-flowering plant only has R alleles and the white-flowering plant only has r alleles. Therefore, offspring will always get one of each and will have the genotype </a:t>
            </a:r>
            <a:r>
              <a:rPr lang="en-US" sz="1200" kern="1200" baseline="0" dirty="0" err="1" smtClean="0">
                <a:solidFill>
                  <a:schemeClr val="tx1"/>
                </a:solidFill>
                <a:effectLst/>
                <a:latin typeface="+mn-lt"/>
                <a:ea typeface="+mn-ea"/>
                <a:cs typeface="+mn-cs"/>
              </a:rPr>
              <a:t>Rr</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497C8C-E8E7-2C4C-9543-1B519793EDA5}" type="slidenum">
              <a:rPr lang="en-US" smtClean="0"/>
              <a:t>10</a:t>
            </a:fld>
            <a:endParaRPr lang="en-US"/>
          </a:p>
        </p:txBody>
      </p:sp>
    </p:spTree>
    <p:extLst>
      <p:ext uri="{BB962C8B-B14F-4D97-AF65-F5344CB8AC3E}">
        <p14:creationId xmlns:p14="http://schemas.microsoft.com/office/powerpoint/2010/main" val="1294136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ert Own Paper Scraps">
    <p:spTree>
      <p:nvGrpSpPr>
        <p:cNvPr id="1" name=""/>
        <p:cNvGrpSpPr/>
        <p:nvPr/>
      </p:nvGrpSpPr>
      <p:grpSpPr>
        <a:xfrm>
          <a:off x="0" y="0"/>
          <a:ext cx="0" cy="0"/>
          <a:chOff x="0" y="0"/>
          <a:chExt cx="0" cy="0"/>
        </a:xfrm>
      </p:grpSpPr>
      <p:sp>
        <p:nvSpPr>
          <p:cNvPr id="3" name="Rectangle 2"/>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descr="EOC PPT-Header Cov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800"/>
            <a:ext cx="9143391" cy="1365413"/>
          </a:xfrm>
          <a:prstGeom prst="rect">
            <a:avLst/>
          </a:prstGeom>
        </p:spPr>
      </p:pic>
      <p:sp>
        <p:nvSpPr>
          <p:cNvPr id="4" name="Text Placeholder 7"/>
          <p:cNvSpPr>
            <a:spLocks noGrp="1"/>
          </p:cNvSpPr>
          <p:nvPr>
            <p:ph type="body" sz="quarter" idx="11"/>
          </p:nvPr>
        </p:nvSpPr>
        <p:spPr>
          <a:xfrm>
            <a:off x="394138" y="119901"/>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dirty="0" smtClean="0"/>
              <a:t>Click to edit Master text styles</a:t>
            </a:r>
          </a:p>
        </p:txBody>
      </p:sp>
    </p:spTree>
    <p:extLst>
      <p:ext uri="{BB962C8B-B14F-4D97-AF65-F5344CB8AC3E}">
        <p14:creationId xmlns:p14="http://schemas.microsoft.com/office/powerpoint/2010/main" val="113236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Full Piece Pap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6" name="Text Placeholder 7"/>
          <p:cNvSpPr>
            <a:spLocks noGrp="1"/>
          </p:cNvSpPr>
          <p:nvPr>
            <p:ph type="body" sz="quarter" idx="10"/>
          </p:nvPr>
        </p:nvSpPr>
        <p:spPr>
          <a:xfrm>
            <a:off x="346074" y="1485899"/>
            <a:ext cx="8670925" cy="5224189"/>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baseline="0">
                <a:latin typeface="Garamond"/>
              </a:defRPr>
            </a:lvl3pPr>
            <a:lvl4pPr>
              <a:defRPr sz="1800" baseline="0">
                <a:latin typeface="Garamond"/>
              </a:defRPr>
            </a:lvl4pPr>
            <a:lvl6pPr>
              <a:defRPr sz="1800">
                <a:latin typeface="Garamond"/>
              </a:defRPr>
            </a:lvl6pPr>
            <a:lvl7pPr>
              <a:defRPr sz="1800" baseline="0">
                <a:latin typeface="Garamond"/>
              </a:defRPr>
            </a:lvl7pPr>
            <a:lvl8pPr marL="3200400" indent="0">
              <a:buNone/>
              <a:defRPr/>
            </a:lvl8pPr>
          </a:lstStyle>
          <a:p>
            <a:pPr lvl="0"/>
            <a:r>
              <a:rPr lang="en-US" dirty="0" smtClean="0"/>
              <a:t>Click to edit Master text styles</a:t>
            </a:r>
          </a:p>
          <a:p>
            <a:pPr lvl="1"/>
            <a:r>
              <a:rPr lang="en-US" dirty="0" smtClean="0"/>
              <a:t>Click to edit</a:t>
            </a:r>
          </a:p>
          <a:p>
            <a:pPr lvl="2"/>
            <a:r>
              <a:rPr lang="en-US" dirty="0" smtClean="0"/>
              <a:t>Click to edit</a:t>
            </a:r>
          </a:p>
          <a:p>
            <a:pPr lvl="3"/>
            <a:r>
              <a:rPr lang="en-US" dirty="0" smtClean="0"/>
              <a:t>Click to edit</a:t>
            </a:r>
          </a:p>
          <a:p>
            <a:pPr lvl="5"/>
            <a:r>
              <a:rPr lang="en-US" dirty="0" smtClean="0"/>
              <a:t>Click to edit</a:t>
            </a:r>
          </a:p>
          <a:p>
            <a:pPr lvl="6"/>
            <a:r>
              <a:rPr lang="en-US" dirty="0" smtClean="0"/>
              <a:t>Click to edit</a:t>
            </a:r>
          </a:p>
        </p:txBody>
      </p:sp>
      <p:pic>
        <p:nvPicPr>
          <p:cNvPr id="2" name="Picture 1" descr="EOC PPT-Header Cov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800"/>
            <a:ext cx="9143391" cy="1365413"/>
          </a:xfrm>
          <a:prstGeom prst="rect">
            <a:avLst/>
          </a:prstGeom>
        </p:spPr>
      </p:pic>
      <p:sp>
        <p:nvSpPr>
          <p:cNvPr id="8" name="Text Placeholder 7"/>
          <p:cNvSpPr>
            <a:spLocks noGrp="1"/>
          </p:cNvSpPr>
          <p:nvPr>
            <p:ph type="body" sz="quarter" idx="11"/>
          </p:nvPr>
        </p:nvSpPr>
        <p:spPr>
          <a:xfrm>
            <a:off x="0" y="87193"/>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dirty="0" smtClean="0"/>
              <a:t>Click to edit Master text styles</a:t>
            </a:r>
          </a:p>
        </p:txBody>
      </p:sp>
    </p:spTree>
    <p:extLst>
      <p:ext uri="{BB962C8B-B14F-4D97-AF65-F5344CB8AC3E}">
        <p14:creationId xmlns:p14="http://schemas.microsoft.com/office/powerpoint/2010/main" val="1610821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Pieces Scrap Pap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 Placeholder 7"/>
          <p:cNvSpPr>
            <a:spLocks noGrp="1"/>
          </p:cNvSpPr>
          <p:nvPr>
            <p:ph type="body" sz="quarter" idx="10" hasCustomPrompt="1"/>
          </p:nvPr>
        </p:nvSpPr>
        <p:spPr>
          <a:xfrm>
            <a:off x="346075" y="1485900"/>
            <a:ext cx="3954463" cy="5181600"/>
          </a:xfrm>
          <a:prstGeom prst="rect">
            <a:avLst/>
          </a:prstGeom>
        </p:spPr>
        <p:txBody>
          <a:bodyPr vert="horz"/>
          <a:lstStyle>
            <a:lvl1pPr>
              <a:defRPr sz="2800" b="0" i="0">
                <a:latin typeface="Garamond"/>
                <a:cs typeface="Gill Sans Light"/>
              </a:defRPr>
            </a:lvl1pPr>
            <a:lvl2pPr>
              <a:defRPr sz="2400" baseline="0">
                <a:latin typeface="Garamond"/>
              </a:defRPr>
            </a:lvl2pPr>
          </a:lstStyle>
          <a:p>
            <a:pPr lvl="0"/>
            <a:r>
              <a:rPr lang="en-US" dirty="0" smtClean="0"/>
              <a:t>Click to edit Master text styles	</a:t>
            </a:r>
          </a:p>
          <a:p>
            <a:pPr lvl="0"/>
            <a:r>
              <a:rPr lang="en-US" dirty="0" smtClean="0"/>
              <a:t>Click to edit</a:t>
            </a:r>
          </a:p>
          <a:p>
            <a:pPr lvl="1"/>
            <a:r>
              <a:rPr lang="en-US" dirty="0" smtClean="0"/>
              <a:t>Click to edit</a:t>
            </a:r>
          </a:p>
          <a:p>
            <a:pPr lvl="1"/>
            <a:endParaRPr lang="en-US" dirty="0" smtClean="0"/>
          </a:p>
          <a:p>
            <a:pPr lvl="1"/>
            <a:endParaRPr lang="en-US" dirty="0" smtClean="0"/>
          </a:p>
        </p:txBody>
      </p:sp>
      <p:sp>
        <p:nvSpPr>
          <p:cNvPr id="10" name="Text Placeholder 7"/>
          <p:cNvSpPr>
            <a:spLocks noGrp="1"/>
          </p:cNvSpPr>
          <p:nvPr>
            <p:ph type="body" sz="quarter" idx="11"/>
          </p:nvPr>
        </p:nvSpPr>
        <p:spPr>
          <a:xfrm>
            <a:off x="4712399" y="1508006"/>
            <a:ext cx="3954463" cy="5181600"/>
          </a:xfrm>
          <a:prstGeom prst="rect">
            <a:avLst/>
          </a:prstGeom>
        </p:spPr>
        <p:txBody>
          <a:bodyPr vert="horz"/>
          <a:lstStyle>
            <a:lvl1pPr>
              <a:defRPr sz="2800" b="0" i="0">
                <a:latin typeface="Garamond"/>
                <a:cs typeface="Gill Sans Light"/>
              </a:defRPr>
            </a:lvl1pPr>
          </a:lstStyle>
          <a:p>
            <a:pPr lvl="0"/>
            <a:r>
              <a:rPr lang="en-US" dirty="0" smtClean="0"/>
              <a:t>Click to edit Master text styles</a:t>
            </a:r>
          </a:p>
        </p:txBody>
      </p:sp>
      <p:pic>
        <p:nvPicPr>
          <p:cNvPr id="2" name="Picture 1" descr="EOC PPT-Header Cov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800"/>
            <a:ext cx="9143391" cy="1365413"/>
          </a:xfrm>
          <a:prstGeom prst="rect">
            <a:avLst/>
          </a:prstGeom>
        </p:spPr>
      </p:pic>
      <p:sp>
        <p:nvSpPr>
          <p:cNvPr id="11" name="Text Placeholder 7"/>
          <p:cNvSpPr>
            <a:spLocks noGrp="1"/>
          </p:cNvSpPr>
          <p:nvPr>
            <p:ph type="body" sz="quarter" idx="12"/>
          </p:nvPr>
        </p:nvSpPr>
        <p:spPr>
          <a:xfrm>
            <a:off x="354834" y="119901"/>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dirty="0" smtClean="0"/>
              <a:t>Click to edit Master text styles</a:t>
            </a:r>
          </a:p>
        </p:txBody>
      </p:sp>
    </p:spTree>
    <p:extLst>
      <p:ext uri="{BB962C8B-B14F-4D97-AF65-F5344CB8AC3E}">
        <p14:creationId xmlns:p14="http://schemas.microsoft.com/office/powerpoint/2010/main" val="43256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Pieces Scrap Paper_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 Placeholder 7"/>
          <p:cNvSpPr>
            <a:spLocks noGrp="1"/>
          </p:cNvSpPr>
          <p:nvPr>
            <p:ph type="body" sz="quarter" idx="10"/>
          </p:nvPr>
        </p:nvSpPr>
        <p:spPr>
          <a:xfrm>
            <a:off x="346075" y="1485900"/>
            <a:ext cx="4127612" cy="3304960"/>
          </a:xfrm>
          <a:prstGeom prst="rect">
            <a:avLst/>
          </a:prstGeom>
        </p:spPr>
        <p:txBody>
          <a:bodyPr vert="horz"/>
          <a:lstStyle>
            <a:lvl1pPr>
              <a:defRPr sz="2800" b="0" i="0">
                <a:latin typeface="Garamond"/>
                <a:cs typeface="Gill Sans Light"/>
              </a:defRPr>
            </a:lvl1pPr>
            <a:lvl2pPr>
              <a:defRPr sz="2400" baseline="0">
                <a:latin typeface="Garamond"/>
              </a:defRPr>
            </a:lvl2pPr>
          </a:lstStyle>
          <a:p>
            <a:pPr lvl="0"/>
            <a:r>
              <a:rPr lang="en-US" dirty="0" smtClean="0"/>
              <a:t>Click to edit Master text styles</a:t>
            </a:r>
          </a:p>
          <a:p>
            <a:pPr lvl="1"/>
            <a:r>
              <a:rPr lang="en-US" dirty="0" smtClean="0"/>
              <a:t>Click to edit</a:t>
            </a:r>
          </a:p>
        </p:txBody>
      </p:sp>
      <p:sp>
        <p:nvSpPr>
          <p:cNvPr id="9" name="Text Placeholder 7"/>
          <p:cNvSpPr>
            <a:spLocks noGrp="1"/>
          </p:cNvSpPr>
          <p:nvPr>
            <p:ph type="body" sz="quarter" idx="11"/>
          </p:nvPr>
        </p:nvSpPr>
        <p:spPr>
          <a:xfrm>
            <a:off x="346075" y="5048840"/>
            <a:ext cx="4127612" cy="1603528"/>
          </a:xfrm>
          <a:prstGeom prst="rect">
            <a:avLst/>
          </a:prstGeom>
        </p:spPr>
        <p:txBody>
          <a:bodyPr vert="horz"/>
          <a:lstStyle>
            <a:lvl1pPr>
              <a:defRPr sz="2800" b="0" i="0">
                <a:latin typeface="Garamond"/>
                <a:cs typeface="Gill Sans Light"/>
              </a:defRPr>
            </a:lvl1pPr>
          </a:lstStyle>
          <a:p>
            <a:pPr lvl="0"/>
            <a:r>
              <a:rPr lang="en-US" dirty="0" smtClean="0"/>
              <a:t>Click to edit Master text styles</a:t>
            </a:r>
          </a:p>
        </p:txBody>
      </p:sp>
      <p:sp>
        <p:nvSpPr>
          <p:cNvPr id="10" name="Text Placeholder 7"/>
          <p:cNvSpPr>
            <a:spLocks noGrp="1"/>
          </p:cNvSpPr>
          <p:nvPr>
            <p:ph type="body" sz="quarter" idx="12"/>
          </p:nvPr>
        </p:nvSpPr>
        <p:spPr>
          <a:xfrm>
            <a:off x="4626087" y="1485900"/>
            <a:ext cx="4127612" cy="5036596"/>
          </a:xfrm>
          <a:prstGeom prst="rect">
            <a:avLst/>
          </a:prstGeom>
        </p:spPr>
        <p:txBody>
          <a:bodyPr vert="horz"/>
          <a:lstStyle>
            <a:lvl1pPr>
              <a:defRPr sz="2800" b="0" i="0">
                <a:latin typeface="Garamond"/>
                <a:cs typeface="Gill Sans Light"/>
              </a:defRPr>
            </a:lvl1pPr>
            <a:lvl2pPr>
              <a:defRPr sz="2400" baseline="0">
                <a:latin typeface="Garamond"/>
              </a:defRPr>
            </a:lvl2pPr>
            <a:lvl3pPr marL="914400" indent="0">
              <a:buNone/>
              <a:defRPr/>
            </a:lvl3pPr>
            <a:lvl4pPr marL="1371600" indent="0">
              <a:buNone/>
              <a:defRPr/>
            </a:lvl4pPr>
          </a:lstStyle>
          <a:p>
            <a:pPr lvl="0"/>
            <a:r>
              <a:rPr lang="en-US" dirty="0" smtClean="0"/>
              <a:t>Click to edit Master text styles</a:t>
            </a:r>
          </a:p>
          <a:p>
            <a:pPr lvl="1"/>
            <a:r>
              <a:rPr lang="en-US" dirty="0" smtClean="0"/>
              <a:t>Click to edit</a:t>
            </a:r>
          </a:p>
        </p:txBody>
      </p:sp>
      <p:pic>
        <p:nvPicPr>
          <p:cNvPr id="2" name="Picture 1" descr="EOC PPT-Header Cov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800"/>
            <a:ext cx="9143391" cy="1365413"/>
          </a:xfrm>
          <a:prstGeom prst="rect">
            <a:avLst/>
          </a:prstGeom>
        </p:spPr>
      </p:pic>
      <p:sp>
        <p:nvSpPr>
          <p:cNvPr id="11" name="Text Placeholder 7"/>
          <p:cNvSpPr>
            <a:spLocks noGrp="1"/>
          </p:cNvSpPr>
          <p:nvPr>
            <p:ph type="body" sz="quarter" idx="13"/>
          </p:nvPr>
        </p:nvSpPr>
        <p:spPr>
          <a:xfrm>
            <a:off x="363592" y="66786"/>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dirty="0" smtClean="0"/>
              <a:t>Click to edit Master text styles</a:t>
            </a:r>
          </a:p>
        </p:txBody>
      </p:sp>
    </p:spTree>
    <p:extLst>
      <p:ext uri="{BB962C8B-B14F-4D97-AF65-F5344CB8AC3E}">
        <p14:creationId xmlns:p14="http://schemas.microsoft.com/office/powerpoint/2010/main" val="1119891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Pieces Scrap Paper_B">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 Placeholder 7"/>
          <p:cNvSpPr>
            <a:spLocks noGrp="1"/>
          </p:cNvSpPr>
          <p:nvPr>
            <p:ph type="body" sz="quarter" idx="10" hasCustomPrompt="1"/>
          </p:nvPr>
        </p:nvSpPr>
        <p:spPr>
          <a:xfrm>
            <a:off x="346075" y="1485900"/>
            <a:ext cx="4315218" cy="2352560"/>
          </a:xfrm>
          <a:prstGeom prst="rect">
            <a:avLst/>
          </a:prstGeom>
        </p:spPr>
        <p:txBody>
          <a:bodyPr vert="horz"/>
          <a:lstStyle>
            <a:lvl1pPr>
              <a:defRPr sz="2800" b="0" i="0">
                <a:latin typeface="Garamond"/>
                <a:cs typeface="Gill Sans Light"/>
              </a:defRPr>
            </a:lvl1pPr>
            <a:lvl2pPr>
              <a:defRPr sz="2400" baseline="0">
                <a:latin typeface="Garamond"/>
              </a:defRPr>
            </a:lvl2pPr>
          </a:lstStyle>
          <a:p>
            <a:pPr lvl="0"/>
            <a:r>
              <a:rPr lang="en-US" dirty="0" smtClean="0"/>
              <a:t>Click to edit Master text styles	</a:t>
            </a:r>
          </a:p>
          <a:p>
            <a:pPr lvl="1"/>
            <a:r>
              <a:rPr lang="en-US" dirty="0" smtClean="0"/>
              <a:t>Click to edit</a:t>
            </a:r>
          </a:p>
        </p:txBody>
      </p:sp>
      <p:sp>
        <p:nvSpPr>
          <p:cNvPr id="9" name="Text Placeholder 7"/>
          <p:cNvSpPr>
            <a:spLocks noGrp="1"/>
          </p:cNvSpPr>
          <p:nvPr>
            <p:ph type="body" sz="quarter" idx="11"/>
          </p:nvPr>
        </p:nvSpPr>
        <p:spPr>
          <a:xfrm>
            <a:off x="346075" y="4198796"/>
            <a:ext cx="4560550" cy="2381421"/>
          </a:xfrm>
          <a:prstGeom prst="rect">
            <a:avLst/>
          </a:prstGeom>
        </p:spPr>
        <p:txBody>
          <a:bodyPr vert="horz"/>
          <a:lstStyle>
            <a:lvl1pPr>
              <a:defRPr sz="2800" b="0" i="0">
                <a:latin typeface="Garamond"/>
                <a:cs typeface="Gill Sans Light"/>
              </a:defRPr>
            </a:lvl1pPr>
            <a:lvl2pPr>
              <a:defRPr sz="2400">
                <a:latin typeface="Garamond"/>
              </a:defRPr>
            </a:lvl2pPr>
          </a:lstStyle>
          <a:p>
            <a:pPr lvl="0"/>
            <a:r>
              <a:rPr lang="en-US" dirty="0" smtClean="0"/>
              <a:t>Click to edit Master text styles</a:t>
            </a:r>
          </a:p>
          <a:p>
            <a:pPr lvl="1"/>
            <a:r>
              <a:rPr lang="en-US" dirty="0" smtClean="0"/>
              <a:t>Click to edit</a:t>
            </a:r>
          </a:p>
        </p:txBody>
      </p:sp>
      <p:sp>
        <p:nvSpPr>
          <p:cNvPr id="10" name="Text Placeholder 7"/>
          <p:cNvSpPr>
            <a:spLocks noGrp="1"/>
          </p:cNvSpPr>
          <p:nvPr>
            <p:ph type="body" sz="quarter" idx="12"/>
          </p:nvPr>
        </p:nvSpPr>
        <p:spPr>
          <a:xfrm>
            <a:off x="5122819" y="1499909"/>
            <a:ext cx="3680243" cy="5080308"/>
          </a:xfrm>
          <a:prstGeom prst="rect">
            <a:avLst/>
          </a:prstGeom>
        </p:spPr>
        <p:txBody>
          <a:bodyPr vert="horz"/>
          <a:lstStyle>
            <a:lvl1pPr>
              <a:defRPr sz="2800" b="0" i="0">
                <a:latin typeface="Garamond"/>
                <a:cs typeface="Gill Sans Light"/>
              </a:defRPr>
            </a:lvl1pPr>
            <a:lvl2pPr>
              <a:defRPr sz="2400" baseline="0">
                <a:latin typeface="Garamond"/>
              </a:defRPr>
            </a:lvl2pPr>
          </a:lstStyle>
          <a:p>
            <a:pPr lvl="0"/>
            <a:r>
              <a:rPr lang="en-US" dirty="0" smtClean="0"/>
              <a:t>Click to edit Master text styles</a:t>
            </a:r>
          </a:p>
          <a:p>
            <a:pPr lvl="1"/>
            <a:r>
              <a:rPr lang="en-US" dirty="0" smtClean="0"/>
              <a:t>Click to edit</a:t>
            </a:r>
          </a:p>
        </p:txBody>
      </p:sp>
      <p:pic>
        <p:nvPicPr>
          <p:cNvPr id="2" name="Picture 1" descr="EOC PPT-Header Cov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800"/>
            <a:ext cx="9143391" cy="1365413"/>
          </a:xfrm>
          <a:prstGeom prst="rect">
            <a:avLst/>
          </a:prstGeom>
        </p:spPr>
      </p:pic>
      <p:sp>
        <p:nvSpPr>
          <p:cNvPr id="11" name="Text Placeholder 7"/>
          <p:cNvSpPr>
            <a:spLocks noGrp="1"/>
          </p:cNvSpPr>
          <p:nvPr>
            <p:ph type="body" sz="quarter" idx="13"/>
          </p:nvPr>
        </p:nvSpPr>
        <p:spPr>
          <a:xfrm>
            <a:off x="363592" y="97888"/>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dirty="0" smtClean="0"/>
              <a:t>Click to edit Master text styles</a:t>
            </a:r>
          </a:p>
        </p:txBody>
      </p:sp>
    </p:spTree>
    <p:extLst>
      <p:ext uri="{BB962C8B-B14F-4D97-AF65-F5344CB8AC3E}">
        <p14:creationId xmlns:p14="http://schemas.microsoft.com/office/powerpoint/2010/main" val="104746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Full Piece Pap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 Placeholder 7"/>
          <p:cNvSpPr>
            <a:spLocks noGrp="1"/>
          </p:cNvSpPr>
          <p:nvPr>
            <p:ph type="body" sz="quarter" idx="10"/>
          </p:nvPr>
        </p:nvSpPr>
        <p:spPr>
          <a:xfrm>
            <a:off x="346074" y="1485899"/>
            <a:ext cx="8670925" cy="5224189"/>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baseline="0">
                <a:latin typeface="Garamond"/>
              </a:defRPr>
            </a:lvl3pPr>
            <a:lvl4pPr>
              <a:defRPr sz="1800" baseline="0">
                <a:latin typeface="Garamond"/>
              </a:defRPr>
            </a:lvl4pPr>
          </a:lstStyle>
          <a:p>
            <a:pPr lvl="0"/>
            <a:r>
              <a:rPr lang="en-US" dirty="0" smtClean="0"/>
              <a:t>Click to edit Master text styles</a:t>
            </a:r>
          </a:p>
          <a:p>
            <a:pPr lvl="1"/>
            <a:r>
              <a:rPr lang="en-US" dirty="0" smtClean="0"/>
              <a:t>Click to edit</a:t>
            </a:r>
          </a:p>
          <a:p>
            <a:pPr lvl="2"/>
            <a:r>
              <a:rPr lang="en-US" dirty="0" smtClean="0"/>
              <a:t>Click to edit</a:t>
            </a:r>
          </a:p>
          <a:p>
            <a:pPr lvl="3"/>
            <a:r>
              <a:rPr lang="en-US" dirty="0" smtClean="0"/>
              <a:t>Click to edit</a:t>
            </a:r>
          </a:p>
        </p:txBody>
      </p:sp>
      <p:pic>
        <p:nvPicPr>
          <p:cNvPr id="2" name="Picture 1" descr="EOC PPT-Header Cov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800"/>
            <a:ext cx="9143391" cy="1365413"/>
          </a:xfrm>
          <a:prstGeom prst="rect">
            <a:avLst/>
          </a:prstGeom>
        </p:spPr>
      </p:pic>
      <p:sp>
        <p:nvSpPr>
          <p:cNvPr id="8" name="Text Placeholder 7"/>
          <p:cNvSpPr>
            <a:spLocks noGrp="1"/>
          </p:cNvSpPr>
          <p:nvPr>
            <p:ph type="body" sz="quarter" idx="11"/>
          </p:nvPr>
        </p:nvSpPr>
        <p:spPr>
          <a:xfrm>
            <a:off x="381108" y="71613"/>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dirty="0" smtClean="0"/>
              <a:t>Click to edit Master text styles</a:t>
            </a:r>
          </a:p>
        </p:txBody>
      </p:sp>
    </p:spTree>
    <p:extLst>
      <p:ext uri="{BB962C8B-B14F-4D97-AF65-F5344CB8AC3E}">
        <p14:creationId xmlns:p14="http://schemas.microsoft.com/office/powerpoint/2010/main" val="167976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ert Own Paper Scraps">
    <p:spTree>
      <p:nvGrpSpPr>
        <p:cNvPr id="1" name=""/>
        <p:cNvGrpSpPr/>
        <p:nvPr/>
      </p:nvGrpSpPr>
      <p:grpSpPr>
        <a:xfrm>
          <a:off x="0" y="0"/>
          <a:ext cx="0" cy="0"/>
          <a:chOff x="0" y="0"/>
          <a:chExt cx="0" cy="0"/>
        </a:xfrm>
      </p:grpSpPr>
      <p:sp>
        <p:nvSpPr>
          <p:cNvPr id="3" name="Rectangle 2"/>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pic>
        <p:nvPicPr>
          <p:cNvPr id="6" name="Picture 5" descr="EOC PPT-Header Cov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800"/>
            <a:ext cx="9143391" cy="1365413"/>
          </a:xfrm>
          <a:prstGeom prst="rect">
            <a:avLst/>
          </a:prstGeom>
        </p:spPr>
      </p:pic>
      <p:sp>
        <p:nvSpPr>
          <p:cNvPr id="4" name="Text Placeholder 7"/>
          <p:cNvSpPr>
            <a:spLocks noGrp="1"/>
          </p:cNvSpPr>
          <p:nvPr>
            <p:ph type="body" sz="quarter" idx="11"/>
          </p:nvPr>
        </p:nvSpPr>
        <p:spPr>
          <a:xfrm>
            <a:off x="0" y="75515"/>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dirty="0" smtClean="0"/>
              <a:t>Click to edit Master text styles</a:t>
            </a:r>
          </a:p>
        </p:txBody>
      </p:sp>
    </p:spTree>
    <p:extLst>
      <p:ext uri="{BB962C8B-B14F-4D97-AF65-F5344CB8AC3E}">
        <p14:creationId xmlns:p14="http://schemas.microsoft.com/office/powerpoint/2010/main" val="187184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Pieces Scrap Pap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8" name="Text Placeholder 7"/>
          <p:cNvSpPr>
            <a:spLocks noGrp="1"/>
          </p:cNvSpPr>
          <p:nvPr>
            <p:ph type="body" sz="quarter" idx="10" hasCustomPrompt="1"/>
          </p:nvPr>
        </p:nvSpPr>
        <p:spPr>
          <a:xfrm>
            <a:off x="346075" y="1485900"/>
            <a:ext cx="3954463" cy="5181600"/>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baseline="0">
                <a:latin typeface="Garamond"/>
              </a:defRPr>
            </a:lvl3pPr>
            <a:lvl4pPr>
              <a:defRPr sz="1800">
                <a:latin typeface="Garamond"/>
              </a:defRPr>
            </a:lvl4pPr>
            <a:lvl6pPr>
              <a:defRPr sz="1800">
                <a:latin typeface="Garamond"/>
              </a:defRPr>
            </a:lvl6pPr>
          </a:lstStyle>
          <a:p>
            <a:pPr lvl="0"/>
            <a:r>
              <a:rPr lang="en-US" dirty="0" smtClean="0"/>
              <a:t>Click to edit Master text styles	</a:t>
            </a:r>
          </a:p>
          <a:p>
            <a:pPr lvl="0"/>
            <a:r>
              <a:rPr lang="en-US" dirty="0" smtClean="0"/>
              <a:t>Click to edit</a:t>
            </a:r>
          </a:p>
          <a:p>
            <a:pPr lvl="1"/>
            <a:r>
              <a:rPr lang="en-US" dirty="0" smtClean="0"/>
              <a:t>Click to edit</a:t>
            </a:r>
          </a:p>
          <a:p>
            <a:pPr lvl="2"/>
            <a:r>
              <a:rPr lang="en-US" dirty="0" smtClean="0"/>
              <a:t>Click to edit</a:t>
            </a:r>
          </a:p>
          <a:p>
            <a:pPr lvl="3"/>
            <a:r>
              <a:rPr lang="en-US" dirty="0" smtClean="0"/>
              <a:t>Click to edit</a:t>
            </a:r>
          </a:p>
          <a:p>
            <a:pPr lvl="5"/>
            <a:r>
              <a:rPr lang="en-US" dirty="0" smtClean="0"/>
              <a:t>Click to edit</a:t>
            </a:r>
          </a:p>
          <a:p>
            <a:pPr lvl="1"/>
            <a:endParaRPr lang="en-US" dirty="0" smtClean="0"/>
          </a:p>
          <a:p>
            <a:pPr lvl="1"/>
            <a:endParaRPr lang="en-US" dirty="0" smtClean="0"/>
          </a:p>
        </p:txBody>
      </p:sp>
      <p:sp>
        <p:nvSpPr>
          <p:cNvPr id="10" name="Text Placeholder 7"/>
          <p:cNvSpPr>
            <a:spLocks noGrp="1"/>
          </p:cNvSpPr>
          <p:nvPr>
            <p:ph type="body" sz="quarter" idx="11"/>
          </p:nvPr>
        </p:nvSpPr>
        <p:spPr>
          <a:xfrm>
            <a:off x="4712399" y="1508006"/>
            <a:ext cx="3954463" cy="5181600"/>
          </a:xfrm>
          <a:prstGeom prst="rect">
            <a:avLst/>
          </a:prstGeom>
        </p:spPr>
        <p:txBody>
          <a:bodyPr vert="horz"/>
          <a:lstStyle>
            <a:lvl1pPr>
              <a:defRPr sz="2800" b="0" i="0">
                <a:latin typeface="Garamond"/>
                <a:cs typeface="Gill Sans Light"/>
              </a:defRPr>
            </a:lvl1pPr>
            <a:lvl2pPr>
              <a:defRPr sz="2400">
                <a:latin typeface="Garamond"/>
              </a:defRPr>
            </a:lvl2pPr>
            <a:lvl3pPr>
              <a:defRPr sz="2000" baseline="0">
                <a:latin typeface="Garamond"/>
              </a:defRPr>
            </a:lvl3pPr>
            <a:lvl4pPr>
              <a:defRPr sz="1800">
                <a:latin typeface="Garamond"/>
              </a:defRPr>
            </a:lvl4pPr>
            <a:lvl6pPr>
              <a:defRPr sz="1800" baseline="0">
                <a:latin typeface="Garamond"/>
              </a:defRPr>
            </a:lvl6pPr>
          </a:lstStyle>
          <a:p>
            <a:pPr lvl="0"/>
            <a:r>
              <a:rPr lang="en-US" dirty="0" smtClean="0"/>
              <a:t>Click to edit Master text styles</a:t>
            </a:r>
          </a:p>
          <a:p>
            <a:pPr lvl="0"/>
            <a:r>
              <a:rPr lang="en-US" dirty="0" smtClean="0"/>
              <a:t>Click to edit</a:t>
            </a:r>
          </a:p>
          <a:p>
            <a:pPr lvl="1"/>
            <a:r>
              <a:rPr lang="en-US" dirty="0" smtClean="0"/>
              <a:t>Click to edit</a:t>
            </a:r>
          </a:p>
          <a:p>
            <a:pPr lvl="2"/>
            <a:r>
              <a:rPr lang="en-US" dirty="0" smtClean="0"/>
              <a:t>Click to edit</a:t>
            </a:r>
          </a:p>
          <a:p>
            <a:pPr lvl="3"/>
            <a:r>
              <a:rPr lang="en-US" dirty="0" smtClean="0"/>
              <a:t>Click to edit</a:t>
            </a:r>
          </a:p>
          <a:p>
            <a:pPr lvl="5"/>
            <a:r>
              <a:rPr lang="en-US" dirty="0" smtClean="0"/>
              <a:t>Click to edit</a:t>
            </a:r>
          </a:p>
        </p:txBody>
      </p:sp>
      <p:pic>
        <p:nvPicPr>
          <p:cNvPr id="2" name="Picture 1" descr="EOC PPT-Header Cov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800"/>
            <a:ext cx="9143391" cy="1365413"/>
          </a:xfrm>
          <a:prstGeom prst="rect">
            <a:avLst/>
          </a:prstGeom>
        </p:spPr>
      </p:pic>
      <p:sp>
        <p:nvSpPr>
          <p:cNvPr id="11" name="Text Placeholder 7"/>
          <p:cNvSpPr>
            <a:spLocks noGrp="1"/>
          </p:cNvSpPr>
          <p:nvPr>
            <p:ph type="body" sz="quarter" idx="12"/>
          </p:nvPr>
        </p:nvSpPr>
        <p:spPr>
          <a:xfrm>
            <a:off x="0" y="66790"/>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dirty="0" smtClean="0"/>
              <a:t>Click to edit Master text styles</a:t>
            </a:r>
          </a:p>
        </p:txBody>
      </p:sp>
    </p:spTree>
    <p:extLst>
      <p:ext uri="{BB962C8B-B14F-4D97-AF65-F5344CB8AC3E}">
        <p14:creationId xmlns:p14="http://schemas.microsoft.com/office/powerpoint/2010/main" val="879488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Pieces Scrap Paper_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8" name="Text Placeholder 7"/>
          <p:cNvSpPr>
            <a:spLocks noGrp="1"/>
          </p:cNvSpPr>
          <p:nvPr>
            <p:ph type="body" sz="quarter" idx="10"/>
          </p:nvPr>
        </p:nvSpPr>
        <p:spPr>
          <a:xfrm>
            <a:off x="346075" y="1485900"/>
            <a:ext cx="4127612" cy="3304960"/>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a:latin typeface="Garamond"/>
              </a:defRPr>
            </a:lvl3pPr>
            <a:lvl4pPr>
              <a:defRPr sz="1800">
                <a:latin typeface="Garamond"/>
              </a:defRPr>
            </a:lvl4pPr>
            <a:lvl6pPr>
              <a:defRPr sz="1800">
                <a:latin typeface="Garamond"/>
              </a:defRPr>
            </a:lvl6pPr>
          </a:lstStyle>
          <a:p>
            <a:pPr lvl="0"/>
            <a:r>
              <a:rPr lang="en-US" dirty="0" smtClean="0"/>
              <a:t>Click to edit Master text styles</a:t>
            </a:r>
          </a:p>
          <a:p>
            <a:pPr lvl="1"/>
            <a:r>
              <a:rPr lang="en-US" dirty="0" smtClean="0"/>
              <a:t>Click to edit</a:t>
            </a:r>
          </a:p>
          <a:p>
            <a:pPr lvl="2"/>
            <a:r>
              <a:rPr lang="en-US" dirty="0" smtClean="0"/>
              <a:t>Click to edit</a:t>
            </a:r>
          </a:p>
          <a:p>
            <a:pPr lvl="3"/>
            <a:r>
              <a:rPr lang="en-US" dirty="0" smtClean="0"/>
              <a:t>Click to edit</a:t>
            </a:r>
          </a:p>
          <a:p>
            <a:pPr lvl="5"/>
            <a:r>
              <a:rPr lang="en-US" dirty="0" smtClean="0"/>
              <a:t>Click to edit</a:t>
            </a:r>
          </a:p>
        </p:txBody>
      </p:sp>
      <p:sp>
        <p:nvSpPr>
          <p:cNvPr id="9" name="Text Placeholder 7"/>
          <p:cNvSpPr>
            <a:spLocks noGrp="1"/>
          </p:cNvSpPr>
          <p:nvPr>
            <p:ph type="body" sz="quarter" idx="11"/>
          </p:nvPr>
        </p:nvSpPr>
        <p:spPr>
          <a:xfrm>
            <a:off x="346075" y="5048840"/>
            <a:ext cx="4127612" cy="1603528"/>
          </a:xfrm>
          <a:prstGeom prst="rect">
            <a:avLst/>
          </a:prstGeom>
        </p:spPr>
        <p:txBody>
          <a:bodyPr vert="horz"/>
          <a:lstStyle>
            <a:lvl1pPr>
              <a:defRPr sz="2800" b="0" i="0">
                <a:latin typeface="Garamond"/>
                <a:cs typeface="Gill Sans Light"/>
              </a:defRPr>
            </a:lvl1pPr>
            <a:lvl2pPr>
              <a:defRPr sz="2400">
                <a:latin typeface="Garamond"/>
              </a:defRPr>
            </a:lvl2pPr>
          </a:lstStyle>
          <a:p>
            <a:pPr lvl="0"/>
            <a:r>
              <a:rPr lang="en-US" dirty="0" smtClean="0"/>
              <a:t>Click to edit Master text styles</a:t>
            </a:r>
          </a:p>
          <a:p>
            <a:pPr lvl="1"/>
            <a:r>
              <a:rPr lang="en-US" dirty="0" smtClean="0"/>
              <a:t>Click to edit</a:t>
            </a:r>
          </a:p>
        </p:txBody>
      </p:sp>
      <p:sp>
        <p:nvSpPr>
          <p:cNvPr id="10" name="Text Placeholder 7"/>
          <p:cNvSpPr>
            <a:spLocks noGrp="1"/>
          </p:cNvSpPr>
          <p:nvPr>
            <p:ph type="body" sz="quarter" idx="12"/>
          </p:nvPr>
        </p:nvSpPr>
        <p:spPr>
          <a:xfrm>
            <a:off x="4626087" y="1485900"/>
            <a:ext cx="4127612" cy="5036596"/>
          </a:xfrm>
          <a:prstGeom prst="rect">
            <a:avLst/>
          </a:prstGeom>
        </p:spPr>
        <p:txBody>
          <a:bodyPr vert="horz"/>
          <a:lstStyle>
            <a:lvl1pPr>
              <a:defRPr sz="2800" b="0" i="0" baseline="0">
                <a:latin typeface="Garamond"/>
                <a:cs typeface="Gill Sans Light"/>
              </a:defRPr>
            </a:lvl1pPr>
            <a:lvl2pPr marL="457200" indent="0">
              <a:buNone/>
              <a:defRPr sz="2400" baseline="0">
                <a:latin typeface="Garamond"/>
              </a:defRPr>
            </a:lvl2pPr>
            <a:lvl3pPr marL="914400" indent="0">
              <a:buNone/>
              <a:defRPr/>
            </a:lvl3pPr>
            <a:lvl4pPr marL="1371600" indent="0">
              <a:buNone/>
              <a:defRPr/>
            </a:lvl4pPr>
          </a:lstStyle>
          <a:p>
            <a:pPr lvl="0"/>
            <a:r>
              <a:rPr lang="en-US" dirty="0" smtClean="0"/>
              <a:t>Click to edit Master text styles</a:t>
            </a:r>
          </a:p>
          <a:p>
            <a:pPr lvl="0"/>
            <a:r>
              <a:rPr lang="en-US" dirty="0" smtClean="0"/>
              <a:t>Click to edit</a:t>
            </a:r>
          </a:p>
          <a:p>
            <a:pPr lvl="1"/>
            <a:r>
              <a:rPr lang="en-US" dirty="0" smtClean="0"/>
              <a:t>	</a:t>
            </a:r>
          </a:p>
          <a:p>
            <a:pPr lvl="1"/>
            <a:r>
              <a:rPr lang="en-US" dirty="0" smtClean="0"/>
              <a:t>		</a:t>
            </a:r>
          </a:p>
          <a:p>
            <a:pPr lvl="1"/>
            <a:r>
              <a:rPr lang="en-US" dirty="0" smtClean="0"/>
              <a:t>		</a:t>
            </a:r>
          </a:p>
          <a:p>
            <a:pPr lvl="1"/>
            <a:r>
              <a:rPr lang="en-US" dirty="0" smtClean="0"/>
              <a:t>	</a:t>
            </a:r>
          </a:p>
          <a:p>
            <a:pPr lvl="2"/>
            <a:endParaRPr lang="en-US" dirty="0" smtClean="0"/>
          </a:p>
        </p:txBody>
      </p:sp>
      <p:pic>
        <p:nvPicPr>
          <p:cNvPr id="2" name="Picture 1" descr="EOC PPT-Header Cov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800"/>
            <a:ext cx="9143391" cy="1365413"/>
          </a:xfrm>
          <a:prstGeom prst="rect">
            <a:avLst/>
          </a:prstGeom>
        </p:spPr>
      </p:pic>
      <p:sp>
        <p:nvSpPr>
          <p:cNvPr id="11" name="Text Placeholder 7"/>
          <p:cNvSpPr>
            <a:spLocks noGrp="1"/>
          </p:cNvSpPr>
          <p:nvPr>
            <p:ph type="body" sz="quarter" idx="13"/>
          </p:nvPr>
        </p:nvSpPr>
        <p:spPr>
          <a:xfrm>
            <a:off x="0" y="72266"/>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dirty="0" smtClean="0"/>
              <a:t>Click to edit Master text styles</a:t>
            </a:r>
          </a:p>
        </p:txBody>
      </p:sp>
    </p:spTree>
    <p:extLst>
      <p:ext uri="{BB962C8B-B14F-4D97-AF65-F5344CB8AC3E}">
        <p14:creationId xmlns:p14="http://schemas.microsoft.com/office/powerpoint/2010/main" val="335863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Pieces Scrap Paper_B">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8" name="Text Placeholder 7"/>
          <p:cNvSpPr>
            <a:spLocks noGrp="1"/>
          </p:cNvSpPr>
          <p:nvPr>
            <p:ph type="body" sz="quarter" idx="10" hasCustomPrompt="1"/>
          </p:nvPr>
        </p:nvSpPr>
        <p:spPr>
          <a:xfrm>
            <a:off x="346075" y="1485900"/>
            <a:ext cx="4315218" cy="2352560"/>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a:latin typeface="Garamond"/>
              </a:defRPr>
            </a:lvl3pPr>
            <a:lvl4pPr>
              <a:defRPr sz="1800">
                <a:latin typeface="Garamond"/>
              </a:defRPr>
            </a:lvl4pPr>
          </a:lstStyle>
          <a:p>
            <a:pPr lvl="0"/>
            <a:r>
              <a:rPr lang="en-US" dirty="0" smtClean="0"/>
              <a:t>Click to edit Master text styles	</a:t>
            </a:r>
          </a:p>
          <a:p>
            <a:pPr lvl="1"/>
            <a:r>
              <a:rPr lang="en-US" dirty="0" smtClean="0"/>
              <a:t>Click to edit</a:t>
            </a:r>
          </a:p>
          <a:p>
            <a:pPr lvl="2"/>
            <a:r>
              <a:rPr lang="en-US" dirty="0" smtClean="0"/>
              <a:t>Click to edit</a:t>
            </a:r>
          </a:p>
          <a:p>
            <a:pPr lvl="3"/>
            <a:r>
              <a:rPr lang="en-US" dirty="0" smtClean="0"/>
              <a:t>Click to edit</a:t>
            </a:r>
          </a:p>
        </p:txBody>
      </p:sp>
      <p:sp>
        <p:nvSpPr>
          <p:cNvPr id="9" name="Text Placeholder 7"/>
          <p:cNvSpPr>
            <a:spLocks noGrp="1"/>
          </p:cNvSpPr>
          <p:nvPr>
            <p:ph type="body" sz="quarter" idx="11"/>
          </p:nvPr>
        </p:nvSpPr>
        <p:spPr>
          <a:xfrm>
            <a:off x="346075" y="4198796"/>
            <a:ext cx="4560550" cy="2381421"/>
          </a:xfrm>
          <a:prstGeom prst="rect">
            <a:avLst/>
          </a:prstGeom>
        </p:spPr>
        <p:txBody>
          <a:bodyPr vert="horz"/>
          <a:lstStyle>
            <a:lvl1pPr>
              <a:defRPr sz="2800" b="0" i="0">
                <a:latin typeface="Garamond"/>
                <a:cs typeface="Gill Sans Light"/>
              </a:defRPr>
            </a:lvl1pPr>
            <a:lvl2pPr>
              <a:defRPr sz="2400">
                <a:latin typeface="Garamond"/>
              </a:defRPr>
            </a:lvl2pPr>
            <a:lvl3pPr>
              <a:defRPr sz="2000">
                <a:latin typeface="Garamond"/>
              </a:defRPr>
            </a:lvl3pPr>
            <a:lvl4pPr>
              <a:defRPr sz="1800">
                <a:latin typeface="Garamond"/>
              </a:defRPr>
            </a:lvl4pPr>
            <a:lvl5pPr marL="1828800" indent="0">
              <a:buNone/>
              <a:defRPr/>
            </a:lvl5pPr>
          </a:lstStyle>
          <a:p>
            <a:pPr lvl="0"/>
            <a:r>
              <a:rPr lang="en-US" dirty="0" smtClean="0"/>
              <a:t>Click to edit Master text styles</a:t>
            </a:r>
          </a:p>
          <a:p>
            <a:pPr lvl="1"/>
            <a:r>
              <a:rPr lang="en-US" dirty="0" smtClean="0"/>
              <a:t>Click to edit</a:t>
            </a:r>
          </a:p>
          <a:p>
            <a:pPr lvl="2"/>
            <a:r>
              <a:rPr lang="en-US" dirty="0" smtClean="0"/>
              <a:t>Click to edit</a:t>
            </a:r>
          </a:p>
          <a:p>
            <a:pPr lvl="3"/>
            <a:r>
              <a:rPr lang="en-US" dirty="0" smtClean="0"/>
              <a:t>Click to edit</a:t>
            </a:r>
          </a:p>
          <a:p>
            <a:pPr lvl="4"/>
            <a:r>
              <a:rPr lang="en-US" dirty="0" smtClean="0"/>
              <a:t>	</a:t>
            </a:r>
          </a:p>
          <a:p>
            <a:pPr lvl="4"/>
            <a:r>
              <a:rPr lang="en-US" dirty="0" smtClean="0"/>
              <a:t>			</a:t>
            </a:r>
          </a:p>
          <a:p>
            <a:pPr lvl="4"/>
            <a:endParaRPr lang="en-US" dirty="0" smtClean="0"/>
          </a:p>
        </p:txBody>
      </p:sp>
      <p:sp>
        <p:nvSpPr>
          <p:cNvPr id="10" name="Text Placeholder 7"/>
          <p:cNvSpPr>
            <a:spLocks noGrp="1"/>
          </p:cNvSpPr>
          <p:nvPr>
            <p:ph type="body" sz="quarter" idx="12"/>
          </p:nvPr>
        </p:nvSpPr>
        <p:spPr>
          <a:xfrm>
            <a:off x="5122819" y="1499909"/>
            <a:ext cx="3680243" cy="5080308"/>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baseline="0">
                <a:latin typeface="Garamond"/>
              </a:defRPr>
            </a:lvl3pPr>
            <a:lvl4pPr>
              <a:defRPr sz="1800" baseline="0">
                <a:latin typeface="Garamond"/>
              </a:defRPr>
            </a:lvl4pPr>
            <a:lvl6pPr>
              <a:defRPr sz="1800" baseline="0">
                <a:latin typeface="Garamond"/>
              </a:defRPr>
            </a:lvl6pPr>
          </a:lstStyle>
          <a:p>
            <a:pPr lvl="0"/>
            <a:r>
              <a:rPr lang="en-US" dirty="0" smtClean="0"/>
              <a:t>Click to edit Master text styles</a:t>
            </a:r>
          </a:p>
          <a:p>
            <a:pPr lvl="1"/>
            <a:r>
              <a:rPr lang="en-US" dirty="0" smtClean="0"/>
              <a:t>Click to edit</a:t>
            </a:r>
          </a:p>
          <a:p>
            <a:pPr lvl="2"/>
            <a:r>
              <a:rPr lang="en-US" dirty="0" smtClean="0"/>
              <a:t>Click to edit</a:t>
            </a:r>
          </a:p>
          <a:p>
            <a:pPr lvl="3"/>
            <a:r>
              <a:rPr lang="en-US" dirty="0" smtClean="0"/>
              <a:t>Click to edit</a:t>
            </a:r>
          </a:p>
          <a:p>
            <a:pPr lvl="5"/>
            <a:r>
              <a:rPr lang="en-US" dirty="0" smtClean="0"/>
              <a:t>Click to </a:t>
            </a:r>
            <a:r>
              <a:rPr lang="en-US" dirty="0" err="1" smtClean="0"/>
              <a:t>ed</a:t>
            </a:r>
            <a:endParaRPr lang="en-US" dirty="0" smtClean="0"/>
          </a:p>
        </p:txBody>
      </p:sp>
      <p:pic>
        <p:nvPicPr>
          <p:cNvPr id="2" name="Picture 1" descr="EOC PPT-Header Cov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800"/>
            <a:ext cx="9143391" cy="1365413"/>
          </a:xfrm>
          <a:prstGeom prst="rect">
            <a:avLst/>
          </a:prstGeom>
        </p:spPr>
      </p:pic>
      <p:sp>
        <p:nvSpPr>
          <p:cNvPr id="11" name="Text Placeholder 7"/>
          <p:cNvSpPr>
            <a:spLocks noGrp="1"/>
          </p:cNvSpPr>
          <p:nvPr>
            <p:ph type="body" sz="quarter" idx="13"/>
          </p:nvPr>
        </p:nvSpPr>
        <p:spPr>
          <a:xfrm>
            <a:off x="0" y="87192"/>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dirty="0" smtClean="0"/>
              <a:t>Click to edit Master text styles</a:t>
            </a:r>
          </a:p>
        </p:txBody>
      </p:sp>
    </p:spTree>
    <p:extLst>
      <p:ext uri="{BB962C8B-B14F-4D97-AF65-F5344CB8AC3E}">
        <p14:creationId xmlns:p14="http://schemas.microsoft.com/office/powerpoint/2010/main" val="15706083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2.xml"/><Relationship Id="rId7"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11753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g"/><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9.png"/><Relationship Id="rId5" Type="http://schemas.openxmlformats.org/officeDocument/2006/relationships/image" Target="../media/image20.jp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9.png"/><Relationship Id="rId5" Type="http://schemas.openxmlformats.org/officeDocument/2006/relationships/image" Target="../media/image20.jp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9.png"/><Relationship Id="rId5" Type="http://schemas.openxmlformats.org/officeDocument/2006/relationships/image" Target="../media/image20.jpg"/><Relationship Id="rId6" Type="http://schemas.openxmlformats.org/officeDocument/2006/relationships/image" Target="../media/image21.jp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4.jpg"/><Relationship Id="rId5" Type="http://schemas.openxmlformats.org/officeDocument/2006/relationships/image" Target="../media/image13.jpg"/><Relationship Id="rId6" Type="http://schemas.openxmlformats.org/officeDocument/2006/relationships/image" Target="../media/image18.jp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2019300" y="5033963"/>
            <a:ext cx="66897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4400" dirty="0" smtClean="0">
                <a:solidFill>
                  <a:srgbClr val="003D71"/>
                </a:solidFill>
                <a:latin typeface="Garamond"/>
                <a:cs typeface="Gill Sans" charset="0"/>
              </a:rPr>
              <a:t>Genetics</a:t>
            </a:r>
            <a:endParaRPr lang="en-US" sz="4400" dirty="0">
              <a:solidFill>
                <a:srgbClr val="003D71"/>
              </a:solidFill>
              <a:latin typeface="Garamond"/>
              <a:cs typeface="Gill Sans" charset="0"/>
            </a:endParaRPr>
          </a:p>
        </p:txBody>
      </p:sp>
      <p:pic>
        <p:nvPicPr>
          <p:cNvPr id="8195" name="Picture 1" descr="SL_logo_600x18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2933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2"/>
          <p:cNvSpPr txBox="1">
            <a:spLocks/>
          </p:cNvSpPr>
          <p:nvPr/>
        </p:nvSpPr>
        <p:spPr>
          <a:xfrm>
            <a:off x="2189163" y="5803900"/>
            <a:ext cx="6519862" cy="687388"/>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r" fontAlgn="auto">
              <a:buClr>
                <a:srgbClr val="F79646">
                  <a:lumMod val="75000"/>
                </a:srgbClr>
              </a:buClr>
              <a:buFont typeface="Georgia" pitchFamily="18" charset="0"/>
              <a:buNone/>
              <a:defRPr/>
            </a:pPr>
            <a:r>
              <a:rPr lang="en-US" sz="2800" i="1" dirty="0" smtClean="0">
                <a:solidFill>
                  <a:srgbClr val="9BBB59">
                    <a:lumMod val="50000"/>
                  </a:srgbClr>
                </a:solidFill>
                <a:latin typeface="Garamond"/>
                <a:cs typeface="Gill Sans"/>
              </a:rPr>
              <a:t>Biology 6</a:t>
            </a:r>
            <a:r>
              <a:rPr lang="en-US" sz="2800" i="1" dirty="0" smtClean="0">
                <a:solidFill>
                  <a:srgbClr val="9BBB59">
                    <a:lumMod val="50000"/>
                  </a:srgbClr>
                </a:solidFill>
                <a:latin typeface="Garamond"/>
                <a:cs typeface="Gill Sans"/>
              </a:rPr>
              <a:t>(F)</a:t>
            </a:r>
            <a:endParaRPr lang="en-US" sz="2800" i="1" dirty="0">
              <a:solidFill>
                <a:srgbClr val="9BBB59">
                  <a:lumMod val="50000"/>
                </a:srgbClr>
              </a:solidFill>
              <a:latin typeface="Garamond"/>
              <a:cs typeface="Gill Sans"/>
            </a:endParaRPr>
          </a:p>
        </p:txBody>
      </p:sp>
    </p:spTree>
    <p:extLst>
      <p:ext uri="{BB962C8B-B14F-4D97-AF65-F5344CB8AC3E}">
        <p14:creationId xmlns:p14="http://schemas.microsoft.com/office/powerpoint/2010/main" val="15812390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3"/>
          <p:cNvSpPr>
            <a:spLocks noGrp="1"/>
          </p:cNvSpPr>
          <p:nvPr>
            <p:ph type="body" sz="quarter" idx="4294967295"/>
          </p:nvPr>
        </p:nvSpPr>
        <p:spPr>
          <a:xfrm>
            <a:off x="0" y="119901"/>
            <a:ext cx="8027920" cy="656665"/>
          </a:xfrm>
          <a:prstGeom prst="rect">
            <a:avLst/>
          </a:prstGeom>
        </p:spPr>
        <p:txBody>
          <a:bodyPr/>
          <a:lstStyle/>
          <a:p>
            <a:pPr marL="0" lvl="0" indent="0">
              <a:buNone/>
            </a:pPr>
            <a:r>
              <a:rPr lang="en-US" sz="4400" dirty="0" smtClean="0">
                <a:solidFill>
                  <a:srgbClr val="003D71"/>
                </a:solidFill>
                <a:latin typeface="Garamond"/>
                <a:cs typeface="Gill Sans"/>
              </a:rPr>
              <a:t>Test Cross</a:t>
            </a:r>
            <a:endParaRPr lang="en-US" sz="4400" dirty="0">
              <a:solidFill>
                <a:srgbClr val="003D71"/>
              </a:solidFill>
              <a:latin typeface="Garamond"/>
              <a:cs typeface="Gill Sans"/>
            </a:endParaRPr>
          </a:p>
        </p:txBody>
      </p:sp>
      <p:sp>
        <p:nvSpPr>
          <p:cNvPr id="3" name="Content Placeholder 7"/>
          <p:cNvSpPr txBox="1">
            <a:spLocks/>
          </p:cNvSpPr>
          <p:nvPr/>
        </p:nvSpPr>
        <p:spPr>
          <a:xfrm>
            <a:off x="522941" y="1588249"/>
            <a:ext cx="8287909" cy="48364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2800" dirty="0" smtClean="0">
                <a:solidFill>
                  <a:prstClr val="black"/>
                </a:solidFill>
                <a:latin typeface="Garamond"/>
                <a:cs typeface="Garamond"/>
              </a:rPr>
              <a:t>A homozygous red-flowering plant is crossed with a homozygous white-flowering plant. What genotype will the offspring have?</a:t>
            </a:r>
            <a:endParaRPr lang="en-US" sz="2800" dirty="0">
              <a:solidFill>
                <a:prstClr val="black"/>
              </a:solidFill>
              <a:latin typeface="Garamond"/>
              <a:cs typeface="Garamond"/>
            </a:endParaRPr>
          </a:p>
        </p:txBody>
      </p:sp>
      <p:pic>
        <p:nvPicPr>
          <p:cNvPr id="4" name="Picture 3" descr="red fl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416" y="3136909"/>
            <a:ext cx="1269140" cy="1422312"/>
          </a:xfrm>
          <a:prstGeom prst="rect">
            <a:avLst/>
          </a:prstGeom>
        </p:spPr>
      </p:pic>
      <p:pic>
        <p:nvPicPr>
          <p:cNvPr id="5" name="Picture 4" descr="white flow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8984" y="3136909"/>
            <a:ext cx="1307097" cy="1422312"/>
          </a:xfrm>
          <a:prstGeom prst="rect">
            <a:avLst/>
          </a:prstGeom>
        </p:spPr>
      </p:pic>
      <p:sp>
        <p:nvSpPr>
          <p:cNvPr id="6" name="TextBox 5"/>
          <p:cNvSpPr txBox="1"/>
          <p:nvPr/>
        </p:nvSpPr>
        <p:spPr>
          <a:xfrm>
            <a:off x="2369853" y="4161289"/>
            <a:ext cx="569387"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7" name="TextBox 6"/>
          <p:cNvSpPr txBox="1"/>
          <p:nvPr/>
        </p:nvSpPr>
        <p:spPr>
          <a:xfrm>
            <a:off x="6510773" y="4161289"/>
            <a:ext cx="402674" cy="461665"/>
          </a:xfrm>
          <a:prstGeom prst="rect">
            <a:avLst/>
          </a:prstGeom>
          <a:noFill/>
        </p:spPr>
        <p:txBody>
          <a:bodyPr wrap="none" rtlCol="0">
            <a:spAutoFit/>
          </a:bodyPr>
          <a:lstStyle/>
          <a:p>
            <a:pPr fontAlgn="auto">
              <a:spcBef>
                <a:spcPts val="0"/>
              </a:spcBef>
              <a:spcAft>
                <a:spcPts val="0"/>
              </a:spcAft>
            </a:pPr>
            <a:r>
              <a:rPr lang="en-US" sz="2400" dirty="0" err="1">
                <a:solidFill>
                  <a:prstClr val="black"/>
                </a:solidFill>
                <a:latin typeface="Garamond"/>
                <a:ea typeface="+mn-ea"/>
                <a:cs typeface="Garamond"/>
              </a:rPr>
              <a:t>r</a:t>
            </a:r>
            <a:r>
              <a:rPr lang="en-US" sz="2400" dirty="0" err="1" smtClean="0">
                <a:solidFill>
                  <a:prstClr val="black"/>
                </a:solidFill>
                <a:latin typeface="Garamond"/>
                <a:ea typeface="+mn-ea"/>
                <a:cs typeface="Garamond"/>
              </a:rPr>
              <a:t>r</a:t>
            </a:r>
            <a:endParaRPr lang="en-US" sz="2400" dirty="0">
              <a:solidFill>
                <a:prstClr val="black"/>
              </a:solidFill>
              <a:latin typeface="Garamond"/>
              <a:ea typeface="+mn-ea"/>
              <a:cs typeface="Garamond"/>
            </a:endParaRPr>
          </a:p>
        </p:txBody>
      </p:sp>
      <p:sp>
        <p:nvSpPr>
          <p:cNvPr id="8" name="TextBox 7"/>
          <p:cNvSpPr txBox="1"/>
          <p:nvPr/>
        </p:nvSpPr>
        <p:spPr>
          <a:xfrm>
            <a:off x="4387896" y="4956565"/>
            <a:ext cx="479669"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9" name="Rectangle 8"/>
          <p:cNvSpPr/>
          <p:nvPr/>
        </p:nvSpPr>
        <p:spPr>
          <a:xfrm>
            <a:off x="4135370" y="4868612"/>
            <a:ext cx="940660" cy="64287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a:solidFill>
                <a:prstClr val="black"/>
              </a:solidFill>
              <a:latin typeface="Garamond"/>
              <a:cs typeface="Garamond"/>
            </a:endParaRPr>
          </a:p>
        </p:txBody>
      </p:sp>
    </p:spTree>
    <p:extLst>
      <p:ext uri="{BB962C8B-B14F-4D97-AF65-F5344CB8AC3E}">
        <p14:creationId xmlns:p14="http://schemas.microsoft.com/office/powerpoint/2010/main" val="614013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red fl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6891" y="5296337"/>
            <a:ext cx="1269140" cy="1422312"/>
          </a:xfrm>
          <a:prstGeom prst="rect">
            <a:avLst/>
          </a:prstGeom>
        </p:spPr>
      </p:pic>
      <p:sp>
        <p:nvSpPr>
          <p:cNvPr id="15" name="Text Placeholder 3"/>
          <p:cNvSpPr>
            <a:spLocks noGrp="1"/>
          </p:cNvSpPr>
          <p:nvPr>
            <p:ph type="body" sz="quarter" idx="4294967295"/>
          </p:nvPr>
        </p:nvSpPr>
        <p:spPr>
          <a:xfrm>
            <a:off x="0" y="119901"/>
            <a:ext cx="8027920" cy="656665"/>
          </a:xfrm>
          <a:prstGeom prst="rect">
            <a:avLst/>
          </a:prstGeom>
        </p:spPr>
        <p:txBody>
          <a:bodyPr/>
          <a:lstStyle/>
          <a:p>
            <a:pPr marL="0" lvl="0" indent="0">
              <a:buNone/>
            </a:pPr>
            <a:r>
              <a:rPr lang="en-US" sz="4400" dirty="0" smtClean="0">
                <a:solidFill>
                  <a:srgbClr val="003D71"/>
                </a:solidFill>
                <a:latin typeface="Garamond"/>
                <a:cs typeface="Gill Sans"/>
              </a:rPr>
              <a:t>Test Cross</a:t>
            </a:r>
            <a:endParaRPr lang="en-US" sz="4400" dirty="0">
              <a:solidFill>
                <a:srgbClr val="003D71"/>
              </a:solidFill>
              <a:latin typeface="Garamond"/>
              <a:cs typeface="Gill Sans"/>
            </a:endParaRPr>
          </a:p>
        </p:txBody>
      </p:sp>
      <p:sp>
        <p:nvSpPr>
          <p:cNvPr id="10" name="Content Placeholder 7"/>
          <p:cNvSpPr txBox="1">
            <a:spLocks/>
          </p:cNvSpPr>
          <p:nvPr/>
        </p:nvSpPr>
        <p:spPr>
          <a:xfrm>
            <a:off x="522941" y="1588249"/>
            <a:ext cx="8225198" cy="48364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2800" dirty="0" smtClean="0">
                <a:solidFill>
                  <a:prstClr val="black"/>
                </a:solidFill>
                <a:latin typeface="Garamond"/>
                <a:cs typeface="Garamond"/>
              </a:rPr>
              <a:t>A homozygous red-flowering plant is crossed with a homozygous white-flowering plant. If red is dominant, what phenotype will the offspring have?</a:t>
            </a:r>
            <a:endParaRPr lang="en-US" sz="2800" dirty="0">
              <a:solidFill>
                <a:prstClr val="black"/>
              </a:solidFill>
              <a:latin typeface="Garamond"/>
              <a:cs typeface="Garamond"/>
            </a:endParaRPr>
          </a:p>
        </p:txBody>
      </p:sp>
      <p:pic>
        <p:nvPicPr>
          <p:cNvPr id="11" name="Picture 10" descr="red fl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416" y="3136909"/>
            <a:ext cx="1269140" cy="1422312"/>
          </a:xfrm>
          <a:prstGeom prst="rect">
            <a:avLst/>
          </a:prstGeom>
        </p:spPr>
      </p:pic>
      <p:pic>
        <p:nvPicPr>
          <p:cNvPr id="12" name="Picture 11" descr="white flow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8984" y="3136909"/>
            <a:ext cx="1307097" cy="1422312"/>
          </a:xfrm>
          <a:prstGeom prst="rect">
            <a:avLst/>
          </a:prstGeom>
        </p:spPr>
      </p:pic>
      <p:sp>
        <p:nvSpPr>
          <p:cNvPr id="13" name="TextBox 12"/>
          <p:cNvSpPr txBox="1"/>
          <p:nvPr/>
        </p:nvSpPr>
        <p:spPr>
          <a:xfrm>
            <a:off x="2369853" y="4161289"/>
            <a:ext cx="569387"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14" name="TextBox 13"/>
          <p:cNvSpPr txBox="1"/>
          <p:nvPr/>
        </p:nvSpPr>
        <p:spPr>
          <a:xfrm>
            <a:off x="6510773" y="4161289"/>
            <a:ext cx="402674" cy="461665"/>
          </a:xfrm>
          <a:prstGeom prst="rect">
            <a:avLst/>
          </a:prstGeom>
          <a:noFill/>
        </p:spPr>
        <p:txBody>
          <a:bodyPr wrap="none" rtlCol="0">
            <a:spAutoFit/>
          </a:bodyPr>
          <a:lstStyle/>
          <a:p>
            <a:pPr fontAlgn="auto">
              <a:spcBef>
                <a:spcPts val="0"/>
              </a:spcBef>
              <a:spcAft>
                <a:spcPts val="0"/>
              </a:spcAft>
            </a:pPr>
            <a:r>
              <a:rPr lang="en-US" sz="2400" dirty="0" err="1">
                <a:solidFill>
                  <a:prstClr val="black"/>
                </a:solidFill>
                <a:latin typeface="Garamond"/>
                <a:ea typeface="+mn-ea"/>
                <a:cs typeface="Garamond"/>
              </a:rPr>
              <a:t>r</a:t>
            </a:r>
            <a:r>
              <a:rPr lang="en-US" sz="2400" dirty="0" err="1" smtClean="0">
                <a:solidFill>
                  <a:prstClr val="black"/>
                </a:solidFill>
                <a:latin typeface="Garamond"/>
                <a:ea typeface="+mn-ea"/>
                <a:cs typeface="Garamond"/>
              </a:rPr>
              <a:t>r</a:t>
            </a:r>
            <a:endParaRPr lang="en-US" sz="2400" dirty="0">
              <a:solidFill>
                <a:prstClr val="black"/>
              </a:solidFill>
              <a:latin typeface="Garamond"/>
              <a:ea typeface="+mn-ea"/>
              <a:cs typeface="Garamond"/>
            </a:endParaRPr>
          </a:p>
        </p:txBody>
      </p:sp>
      <p:sp>
        <p:nvSpPr>
          <p:cNvPr id="16" name="TextBox 15"/>
          <p:cNvSpPr txBox="1"/>
          <p:nvPr/>
        </p:nvSpPr>
        <p:spPr>
          <a:xfrm>
            <a:off x="4387896" y="4956565"/>
            <a:ext cx="479669"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18" name="TextBox 17"/>
          <p:cNvSpPr txBox="1"/>
          <p:nvPr/>
        </p:nvSpPr>
        <p:spPr>
          <a:xfrm>
            <a:off x="5066031" y="5963041"/>
            <a:ext cx="1847416" cy="461665"/>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Garamond"/>
                <a:ea typeface="+mn-ea"/>
                <a:cs typeface="Garamond"/>
              </a:rPr>
              <a:t>red flowers</a:t>
            </a:r>
            <a:endParaRPr lang="en-US" sz="2400" dirty="0">
              <a:solidFill>
                <a:prstClr val="black"/>
              </a:solidFill>
              <a:latin typeface="Garamond"/>
              <a:ea typeface="+mn-ea"/>
              <a:cs typeface="Garamond"/>
            </a:endParaRPr>
          </a:p>
        </p:txBody>
      </p:sp>
      <p:sp>
        <p:nvSpPr>
          <p:cNvPr id="19" name="Rectangle 18"/>
          <p:cNvSpPr/>
          <p:nvPr/>
        </p:nvSpPr>
        <p:spPr>
          <a:xfrm>
            <a:off x="5066031" y="5996981"/>
            <a:ext cx="1539946" cy="42772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a:solidFill>
                <a:prstClr val="black"/>
              </a:solidFill>
              <a:latin typeface="Garamond"/>
              <a:cs typeface="Garamond"/>
            </a:endParaRPr>
          </a:p>
        </p:txBody>
      </p:sp>
    </p:spTree>
    <p:extLst>
      <p:ext uri="{BB962C8B-B14F-4D97-AF65-F5344CB8AC3E}">
        <p14:creationId xmlns:p14="http://schemas.microsoft.com/office/powerpoint/2010/main" val="842865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3"/>
          <p:cNvSpPr>
            <a:spLocks noGrp="1"/>
          </p:cNvSpPr>
          <p:nvPr>
            <p:ph type="body" sz="quarter" idx="4294967295"/>
          </p:nvPr>
        </p:nvSpPr>
        <p:spPr>
          <a:xfrm>
            <a:off x="0" y="119901"/>
            <a:ext cx="8027920" cy="656665"/>
          </a:xfrm>
          <a:prstGeom prst="rect">
            <a:avLst/>
          </a:prstGeom>
        </p:spPr>
        <p:txBody>
          <a:bodyPr/>
          <a:lstStyle/>
          <a:p>
            <a:pPr marL="0" lvl="0" indent="0">
              <a:buNone/>
            </a:pPr>
            <a:r>
              <a:rPr lang="en-US" sz="4400" dirty="0" smtClean="0">
                <a:solidFill>
                  <a:srgbClr val="003D71"/>
                </a:solidFill>
                <a:latin typeface="Garamond"/>
                <a:cs typeface="Gill Sans"/>
              </a:rPr>
              <a:t>Monohybrid Cross</a:t>
            </a:r>
            <a:endParaRPr lang="en-US" sz="4400" dirty="0">
              <a:solidFill>
                <a:srgbClr val="003D71"/>
              </a:solidFill>
              <a:latin typeface="Garamond"/>
              <a:cs typeface="Gill Sans"/>
            </a:endParaRPr>
          </a:p>
        </p:txBody>
      </p:sp>
      <p:sp>
        <p:nvSpPr>
          <p:cNvPr id="20" name="Content Placeholder 7"/>
          <p:cNvSpPr txBox="1">
            <a:spLocks/>
          </p:cNvSpPr>
          <p:nvPr/>
        </p:nvSpPr>
        <p:spPr>
          <a:xfrm>
            <a:off x="522941" y="1588249"/>
            <a:ext cx="8256553" cy="48364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2800" dirty="0" smtClean="0">
                <a:solidFill>
                  <a:prstClr val="black"/>
                </a:solidFill>
                <a:latin typeface="Garamond"/>
                <a:cs typeface="Garamond"/>
              </a:rPr>
              <a:t>Two heterozygous red-flowering plants are crossed. What genotypes could the offspring have?</a:t>
            </a:r>
            <a:endParaRPr lang="en-US" sz="2800" dirty="0">
              <a:solidFill>
                <a:prstClr val="black"/>
              </a:solidFill>
              <a:latin typeface="Garamond"/>
              <a:cs typeface="Garamond"/>
            </a:endParaRPr>
          </a:p>
        </p:txBody>
      </p:sp>
      <p:grpSp>
        <p:nvGrpSpPr>
          <p:cNvPr id="21" name="Group 20"/>
          <p:cNvGrpSpPr/>
          <p:nvPr/>
        </p:nvGrpSpPr>
        <p:grpSpPr>
          <a:xfrm>
            <a:off x="2623850" y="2738977"/>
            <a:ext cx="4059393" cy="1040457"/>
            <a:chOff x="2369853" y="2738977"/>
            <a:chExt cx="4059393" cy="1040457"/>
          </a:xfrm>
        </p:grpSpPr>
        <p:grpSp>
          <p:nvGrpSpPr>
            <p:cNvPr id="22" name="Group 21"/>
            <p:cNvGrpSpPr/>
            <p:nvPr/>
          </p:nvGrpSpPr>
          <p:grpSpPr>
            <a:xfrm>
              <a:off x="2369853" y="2738977"/>
              <a:ext cx="4059393" cy="1040457"/>
              <a:chOff x="2369853" y="2738977"/>
              <a:chExt cx="4059393" cy="1040457"/>
            </a:xfrm>
          </p:grpSpPr>
          <p:pic>
            <p:nvPicPr>
              <p:cNvPr id="24" name="Picture 23" descr="red fl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416" y="2738977"/>
                <a:ext cx="928408" cy="1040457"/>
              </a:xfrm>
              <a:prstGeom prst="rect">
                <a:avLst/>
              </a:prstGeom>
            </p:spPr>
          </p:pic>
          <p:sp>
            <p:nvSpPr>
              <p:cNvPr id="25" name="TextBox 24"/>
              <p:cNvSpPr txBox="1"/>
              <p:nvPr/>
            </p:nvSpPr>
            <p:spPr>
              <a:xfrm>
                <a:off x="2369853" y="3001357"/>
                <a:ext cx="479669"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26" name="TextBox 25"/>
              <p:cNvSpPr txBox="1"/>
              <p:nvPr/>
            </p:nvSpPr>
            <p:spPr>
              <a:xfrm>
                <a:off x="5949577" y="3001357"/>
                <a:ext cx="479669"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grpSp>
        <p:pic>
          <p:nvPicPr>
            <p:cNvPr id="23" name="Picture 22" descr="red fl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169" y="2738977"/>
              <a:ext cx="928408" cy="1040457"/>
            </a:xfrm>
            <a:prstGeom prst="rect">
              <a:avLst/>
            </a:prstGeom>
          </p:spPr>
        </p:pic>
      </p:grpSp>
      <p:pic>
        <p:nvPicPr>
          <p:cNvPr id="27" name="Picture 26" descr="2x2PunnettSquareTempla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2117" y="4125109"/>
            <a:ext cx="2433170" cy="2427665"/>
          </a:xfrm>
          <a:prstGeom prst="rect">
            <a:avLst/>
          </a:prstGeom>
        </p:spPr>
      </p:pic>
      <p:sp>
        <p:nvSpPr>
          <p:cNvPr id="28" name="TextBox 27"/>
          <p:cNvSpPr txBox="1"/>
          <p:nvPr/>
        </p:nvSpPr>
        <p:spPr>
          <a:xfrm>
            <a:off x="3666311" y="4093816"/>
            <a:ext cx="377026"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a:t>
            </a:r>
            <a:endParaRPr lang="en-US" sz="2400" dirty="0">
              <a:solidFill>
                <a:prstClr val="black"/>
              </a:solidFill>
              <a:latin typeface="Garamond"/>
              <a:ea typeface="+mn-ea"/>
              <a:cs typeface="Garamond"/>
            </a:endParaRPr>
          </a:p>
        </p:txBody>
      </p:sp>
      <p:sp>
        <p:nvSpPr>
          <p:cNvPr id="29" name="TextBox 28"/>
          <p:cNvSpPr txBox="1"/>
          <p:nvPr/>
        </p:nvSpPr>
        <p:spPr>
          <a:xfrm>
            <a:off x="4659206" y="4095227"/>
            <a:ext cx="287258"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a:t>
            </a:r>
            <a:endParaRPr lang="en-US" sz="2400" dirty="0">
              <a:solidFill>
                <a:prstClr val="black"/>
              </a:solidFill>
              <a:latin typeface="Garamond"/>
              <a:ea typeface="+mn-ea"/>
              <a:cs typeface="Garamond"/>
            </a:endParaRPr>
          </a:p>
        </p:txBody>
      </p:sp>
      <p:sp>
        <p:nvSpPr>
          <p:cNvPr id="30" name="TextBox 29"/>
          <p:cNvSpPr txBox="1"/>
          <p:nvPr/>
        </p:nvSpPr>
        <p:spPr>
          <a:xfrm>
            <a:off x="3257176" y="4467246"/>
            <a:ext cx="377026"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a:t>
            </a:r>
            <a:endParaRPr lang="en-US" sz="2400" dirty="0">
              <a:solidFill>
                <a:prstClr val="black"/>
              </a:solidFill>
              <a:latin typeface="Garamond"/>
              <a:ea typeface="+mn-ea"/>
              <a:cs typeface="Garamond"/>
            </a:endParaRPr>
          </a:p>
        </p:txBody>
      </p:sp>
      <p:sp>
        <p:nvSpPr>
          <p:cNvPr id="31" name="TextBox 30"/>
          <p:cNvSpPr txBox="1"/>
          <p:nvPr/>
        </p:nvSpPr>
        <p:spPr>
          <a:xfrm>
            <a:off x="3317062" y="5403402"/>
            <a:ext cx="287258" cy="461665"/>
          </a:xfrm>
          <a:prstGeom prst="rect">
            <a:avLst/>
          </a:prstGeom>
          <a:noFill/>
        </p:spPr>
        <p:txBody>
          <a:bodyPr wrap="none" rtlCol="0">
            <a:spAutoFit/>
          </a:bodyPr>
          <a:lstStyle/>
          <a:p>
            <a:pPr fontAlgn="auto">
              <a:spcBef>
                <a:spcPts val="0"/>
              </a:spcBef>
              <a:spcAft>
                <a:spcPts val="0"/>
              </a:spcAft>
            </a:pPr>
            <a:r>
              <a:rPr lang="en-US" sz="2400" dirty="0">
                <a:solidFill>
                  <a:prstClr val="black"/>
                </a:solidFill>
                <a:latin typeface="Garamond"/>
                <a:ea typeface="+mn-ea"/>
                <a:cs typeface="Garamond"/>
              </a:rPr>
              <a:t>r</a:t>
            </a:r>
          </a:p>
        </p:txBody>
      </p:sp>
      <p:sp>
        <p:nvSpPr>
          <p:cNvPr id="32" name="TextBox 31"/>
          <p:cNvSpPr txBox="1"/>
          <p:nvPr/>
        </p:nvSpPr>
        <p:spPr>
          <a:xfrm>
            <a:off x="3621488" y="4536812"/>
            <a:ext cx="569387"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33" name="TextBox 32"/>
          <p:cNvSpPr txBox="1"/>
          <p:nvPr/>
        </p:nvSpPr>
        <p:spPr>
          <a:xfrm>
            <a:off x="4638420" y="4536812"/>
            <a:ext cx="479669" cy="461665"/>
          </a:xfrm>
          <a:prstGeom prst="rect">
            <a:avLst/>
          </a:prstGeom>
          <a:noFill/>
        </p:spPr>
        <p:txBody>
          <a:bodyPr wrap="none" rtlCol="0">
            <a:spAutoFit/>
          </a:bodyPr>
          <a:lstStyle/>
          <a:p>
            <a:pPr fontAlgn="auto">
              <a:spcBef>
                <a:spcPts val="0"/>
              </a:spcBef>
              <a:spcAft>
                <a:spcPts val="0"/>
              </a:spcAft>
            </a:pPr>
            <a:r>
              <a:rPr lang="en-US" sz="2400" dirty="0" err="1"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34" name="TextBox 33"/>
          <p:cNvSpPr txBox="1"/>
          <p:nvPr/>
        </p:nvSpPr>
        <p:spPr>
          <a:xfrm>
            <a:off x="3621488" y="5403402"/>
            <a:ext cx="479669" cy="461665"/>
          </a:xfrm>
          <a:prstGeom prst="rect">
            <a:avLst/>
          </a:prstGeom>
          <a:noFill/>
        </p:spPr>
        <p:txBody>
          <a:bodyPr wrap="none" rtlCol="0">
            <a:spAutoFit/>
          </a:bodyPr>
          <a:lstStyle/>
          <a:p>
            <a:pPr fontAlgn="auto">
              <a:spcBef>
                <a:spcPts val="0"/>
              </a:spcBef>
              <a:spcAft>
                <a:spcPts val="0"/>
              </a:spcAft>
            </a:pPr>
            <a:r>
              <a:rPr lang="en-US" sz="2400" dirty="0" err="1"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35" name="TextBox 34"/>
          <p:cNvSpPr txBox="1"/>
          <p:nvPr/>
        </p:nvSpPr>
        <p:spPr>
          <a:xfrm>
            <a:off x="4638420" y="5403402"/>
            <a:ext cx="402674" cy="461665"/>
          </a:xfrm>
          <a:prstGeom prst="rect">
            <a:avLst/>
          </a:prstGeom>
          <a:noFill/>
        </p:spPr>
        <p:txBody>
          <a:bodyPr wrap="none" rtlCol="0">
            <a:spAutoFit/>
          </a:bodyPr>
          <a:lstStyle/>
          <a:p>
            <a:pPr fontAlgn="auto">
              <a:spcBef>
                <a:spcPts val="0"/>
              </a:spcBef>
              <a:spcAft>
                <a:spcPts val="0"/>
              </a:spcAft>
            </a:pPr>
            <a:r>
              <a:rPr lang="en-US" sz="2400" dirty="0" err="1">
                <a:solidFill>
                  <a:prstClr val="black"/>
                </a:solidFill>
                <a:latin typeface="Garamond"/>
                <a:ea typeface="+mn-ea"/>
                <a:cs typeface="Garamond"/>
              </a:rPr>
              <a:t>r</a:t>
            </a:r>
            <a:r>
              <a:rPr lang="en-US" sz="2400" dirty="0" err="1" smtClean="0">
                <a:solidFill>
                  <a:prstClr val="black"/>
                </a:solidFill>
                <a:latin typeface="Garamond"/>
                <a:ea typeface="+mn-ea"/>
                <a:cs typeface="Garamond"/>
              </a:rPr>
              <a:t>r</a:t>
            </a:r>
            <a:endParaRPr lang="en-US" sz="2400" dirty="0">
              <a:solidFill>
                <a:prstClr val="black"/>
              </a:solidFill>
              <a:latin typeface="Garamond"/>
              <a:ea typeface="+mn-ea"/>
              <a:cs typeface="Garamond"/>
            </a:endParaRPr>
          </a:p>
        </p:txBody>
      </p:sp>
      <p:grpSp>
        <p:nvGrpSpPr>
          <p:cNvPr id="36" name="Group 35"/>
          <p:cNvGrpSpPr/>
          <p:nvPr/>
        </p:nvGrpSpPr>
        <p:grpSpPr>
          <a:xfrm>
            <a:off x="5836002" y="5155599"/>
            <a:ext cx="1598459" cy="461665"/>
            <a:chOff x="5836004" y="5155599"/>
            <a:chExt cx="1104727" cy="461665"/>
          </a:xfrm>
        </p:grpSpPr>
        <p:sp>
          <p:nvSpPr>
            <p:cNvPr id="37" name="TextBox 36"/>
            <p:cNvSpPr txBox="1"/>
            <p:nvPr/>
          </p:nvSpPr>
          <p:spPr>
            <a:xfrm>
              <a:off x="5836005" y="5155599"/>
              <a:ext cx="1104726" cy="461665"/>
            </a:xfrm>
            <a:prstGeom prst="rect">
              <a:avLst/>
            </a:prstGeom>
            <a:noFill/>
          </p:spPr>
          <p:txBody>
            <a:bodyPr wrap="square" rtlCol="0">
              <a:spAutoFit/>
            </a:bodyPr>
            <a:lstStyle/>
            <a:p>
              <a:pPr algn="ctr" fontAlgn="auto">
                <a:spcBef>
                  <a:spcPts val="0"/>
                </a:spcBef>
                <a:spcAft>
                  <a:spcPts val="0"/>
                </a:spcAft>
              </a:pPr>
              <a:r>
                <a:rPr lang="en-US" sz="2400" dirty="0" smtClean="0">
                  <a:solidFill>
                    <a:prstClr val="black"/>
                  </a:solidFill>
                  <a:latin typeface="Garamond"/>
                  <a:ea typeface="+mn-ea"/>
                  <a:cs typeface="Garamond"/>
                </a:rPr>
                <a:t>RR, </a:t>
              </a:r>
              <a:r>
                <a:rPr lang="en-US" sz="2400" dirty="0" err="1" smtClean="0">
                  <a:solidFill>
                    <a:prstClr val="black"/>
                  </a:solidFill>
                  <a:latin typeface="Garamond"/>
                  <a:ea typeface="+mn-ea"/>
                  <a:cs typeface="Garamond"/>
                </a:rPr>
                <a:t>Rr</a:t>
              </a:r>
              <a:r>
                <a:rPr lang="en-US" sz="2400" dirty="0" smtClean="0">
                  <a:solidFill>
                    <a:prstClr val="black"/>
                  </a:solidFill>
                  <a:latin typeface="Garamond"/>
                  <a:ea typeface="+mn-ea"/>
                  <a:cs typeface="Garamond"/>
                </a:rPr>
                <a:t>, </a:t>
              </a:r>
              <a:r>
                <a:rPr lang="en-US" sz="2400" dirty="0" err="1"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38" name="Rectangle 37"/>
            <p:cNvSpPr/>
            <p:nvPr/>
          </p:nvSpPr>
          <p:spPr>
            <a:xfrm>
              <a:off x="5836004" y="5189539"/>
              <a:ext cx="1104727" cy="42772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a:solidFill>
                  <a:prstClr val="black"/>
                </a:solidFill>
                <a:latin typeface="Garamond"/>
                <a:cs typeface="Garamond"/>
              </a:endParaRPr>
            </a:p>
          </p:txBody>
        </p:sp>
      </p:grpSp>
    </p:spTree>
    <p:extLst>
      <p:ext uri="{BB962C8B-B14F-4D97-AF65-F5344CB8AC3E}">
        <p14:creationId xmlns:p14="http://schemas.microsoft.com/office/powerpoint/2010/main" val="1577769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3"/>
          <p:cNvSpPr>
            <a:spLocks noGrp="1"/>
          </p:cNvSpPr>
          <p:nvPr>
            <p:ph type="body" sz="quarter" idx="4294967295"/>
          </p:nvPr>
        </p:nvSpPr>
        <p:spPr>
          <a:xfrm>
            <a:off x="0" y="119901"/>
            <a:ext cx="8027920" cy="656665"/>
          </a:xfrm>
          <a:prstGeom prst="rect">
            <a:avLst/>
          </a:prstGeom>
        </p:spPr>
        <p:txBody>
          <a:bodyPr/>
          <a:lstStyle/>
          <a:p>
            <a:pPr marL="0" lvl="0" indent="0">
              <a:buNone/>
            </a:pPr>
            <a:r>
              <a:rPr lang="en-US" sz="4400" dirty="0" smtClean="0">
                <a:solidFill>
                  <a:srgbClr val="003D71"/>
                </a:solidFill>
                <a:latin typeface="Garamond"/>
                <a:cs typeface="Gill Sans"/>
              </a:rPr>
              <a:t>Monohybrid Cross</a:t>
            </a:r>
            <a:endParaRPr lang="en-US" sz="4400" dirty="0">
              <a:solidFill>
                <a:srgbClr val="003D71"/>
              </a:solidFill>
              <a:latin typeface="Garamond"/>
              <a:cs typeface="Gill Sans"/>
            </a:endParaRPr>
          </a:p>
        </p:txBody>
      </p:sp>
      <p:grpSp>
        <p:nvGrpSpPr>
          <p:cNvPr id="39" name="Group 38"/>
          <p:cNvGrpSpPr/>
          <p:nvPr/>
        </p:nvGrpSpPr>
        <p:grpSpPr>
          <a:xfrm>
            <a:off x="2635947" y="3016298"/>
            <a:ext cx="4059393" cy="1040457"/>
            <a:chOff x="2369853" y="2738977"/>
            <a:chExt cx="4059393" cy="1040457"/>
          </a:xfrm>
        </p:grpSpPr>
        <p:grpSp>
          <p:nvGrpSpPr>
            <p:cNvPr id="40" name="Group 39"/>
            <p:cNvGrpSpPr/>
            <p:nvPr/>
          </p:nvGrpSpPr>
          <p:grpSpPr>
            <a:xfrm>
              <a:off x="2369853" y="2738977"/>
              <a:ext cx="4059393" cy="1040457"/>
              <a:chOff x="2369853" y="2738977"/>
              <a:chExt cx="4059393" cy="1040457"/>
            </a:xfrm>
          </p:grpSpPr>
          <p:pic>
            <p:nvPicPr>
              <p:cNvPr id="42" name="Picture 41" descr="red fl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416" y="2738977"/>
                <a:ext cx="928408" cy="1040457"/>
              </a:xfrm>
              <a:prstGeom prst="rect">
                <a:avLst/>
              </a:prstGeom>
            </p:spPr>
          </p:pic>
          <p:sp>
            <p:nvSpPr>
              <p:cNvPr id="43" name="TextBox 42"/>
              <p:cNvSpPr txBox="1"/>
              <p:nvPr/>
            </p:nvSpPr>
            <p:spPr>
              <a:xfrm>
                <a:off x="2369853" y="3001357"/>
                <a:ext cx="479669"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44" name="TextBox 43"/>
              <p:cNvSpPr txBox="1"/>
              <p:nvPr/>
            </p:nvSpPr>
            <p:spPr>
              <a:xfrm>
                <a:off x="5949577" y="3001357"/>
                <a:ext cx="479669"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grpSp>
        <p:pic>
          <p:nvPicPr>
            <p:cNvPr id="41" name="Picture 40" descr="red fl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169" y="2738977"/>
              <a:ext cx="928408" cy="1040457"/>
            </a:xfrm>
            <a:prstGeom prst="rect">
              <a:avLst/>
            </a:prstGeom>
          </p:spPr>
        </p:pic>
      </p:grpSp>
      <p:sp>
        <p:nvSpPr>
          <p:cNvPr id="45" name="Content Placeholder 7"/>
          <p:cNvSpPr txBox="1">
            <a:spLocks/>
          </p:cNvSpPr>
          <p:nvPr/>
        </p:nvSpPr>
        <p:spPr>
          <a:xfrm>
            <a:off x="522941" y="1588249"/>
            <a:ext cx="8256553" cy="48364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2800" dirty="0" smtClean="0">
                <a:solidFill>
                  <a:prstClr val="black"/>
                </a:solidFill>
                <a:latin typeface="Garamond"/>
                <a:cs typeface="Garamond"/>
              </a:rPr>
              <a:t>Two heterozygous red-flowering plants are crossed. If red is dominant over white, what is the most likely phenotype in the offspring?</a:t>
            </a:r>
            <a:endParaRPr lang="en-US" sz="2800" dirty="0">
              <a:solidFill>
                <a:prstClr val="black"/>
              </a:solidFill>
              <a:latin typeface="Garamond"/>
              <a:cs typeface="Garamond"/>
            </a:endParaRPr>
          </a:p>
        </p:txBody>
      </p:sp>
      <p:pic>
        <p:nvPicPr>
          <p:cNvPr id="46" name="Picture 45" descr="2x2PunnettSquareTempla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2117" y="4125109"/>
            <a:ext cx="2433170" cy="2427665"/>
          </a:xfrm>
          <a:prstGeom prst="rect">
            <a:avLst/>
          </a:prstGeom>
        </p:spPr>
      </p:pic>
      <p:sp>
        <p:nvSpPr>
          <p:cNvPr id="47" name="TextBox 46"/>
          <p:cNvSpPr txBox="1"/>
          <p:nvPr/>
        </p:nvSpPr>
        <p:spPr>
          <a:xfrm>
            <a:off x="3666311" y="4093816"/>
            <a:ext cx="377026"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a:t>
            </a:r>
            <a:endParaRPr lang="en-US" sz="2400" dirty="0">
              <a:solidFill>
                <a:prstClr val="black"/>
              </a:solidFill>
              <a:latin typeface="Garamond"/>
              <a:ea typeface="+mn-ea"/>
              <a:cs typeface="Garamond"/>
            </a:endParaRPr>
          </a:p>
        </p:txBody>
      </p:sp>
      <p:sp>
        <p:nvSpPr>
          <p:cNvPr id="48" name="TextBox 47"/>
          <p:cNvSpPr txBox="1"/>
          <p:nvPr/>
        </p:nvSpPr>
        <p:spPr>
          <a:xfrm>
            <a:off x="4659206" y="4095227"/>
            <a:ext cx="287258"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a:t>
            </a:r>
            <a:endParaRPr lang="en-US" sz="2400" dirty="0">
              <a:solidFill>
                <a:prstClr val="black"/>
              </a:solidFill>
              <a:latin typeface="Garamond"/>
              <a:ea typeface="+mn-ea"/>
              <a:cs typeface="Garamond"/>
            </a:endParaRPr>
          </a:p>
        </p:txBody>
      </p:sp>
      <p:sp>
        <p:nvSpPr>
          <p:cNvPr id="49" name="TextBox 48"/>
          <p:cNvSpPr txBox="1"/>
          <p:nvPr/>
        </p:nvSpPr>
        <p:spPr>
          <a:xfrm>
            <a:off x="3257176" y="4467246"/>
            <a:ext cx="377026"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a:t>
            </a:r>
            <a:endParaRPr lang="en-US" sz="2400" dirty="0">
              <a:solidFill>
                <a:prstClr val="black"/>
              </a:solidFill>
              <a:latin typeface="Garamond"/>
              <a:ea typeface="+mn-ea"/>
              <a:cs typeface="Garamond"/>
            </a:endParaRPr>
          </a:p>
        </p:txBody>
      </p:sp>
      <p:sp>
        <p:nvSpPr>
          <p:cNvPr id="50" name="TextBox 49"/>
          <p:cNvSpPr txBox="1"/>
          <p:nvPr/>
        </p:nvSpPr>
        <p:spPr>
          <a:xfrm>
            <a:off x="3317062" y="5403402"/>
            <a:ext cx="287258" cy="461665"/>
          </a:xfrm>
          <a:prstGeom prst="rect">
            <a:avLst/>
          </a:prstGeom>
          <a:noFill/>
        </p:spPr>
        <p:txBody>
          <a:bodyPr wrap="none" rtlCol="0">
            <a:spAutoFit/>
          </a:bodyPr>
          <a:lstStyle/>
          <a:p>
            <a:pPr fontAlgn="auto">
              <a:spcBef>
                <a:spcPts val="0"/>
              </a:spcBef>
              <a:spcAft>
                <a:spcPts val="0"/>
              </a:spcAft>
            </a:pPr>
            <a:r>
              <a:rPr lang="en-US" sz="2400" dirty="0">
                <a:solidFill>
                  <a:prstClr val="black"/>
                </a:solidFill>
                <a:latin typeface="Garamond"/>
                <a:ea typeface="+mn-ea"/>
                <a:cs typeface="Garamond"/>
              </a:rPr>
              <a:t>r</a:t>
            </a:r>
          </a:p>
        </p:txBody>
      </p:sp>
      <p:sp>
        <p:nvSpPr>
          <p:cNvPr id="51" name="TextBox 50"/>
          <p:cNvSpPr txBox="1"/>
          <p:nvPr/>
        </p:nvSpPr>
        <p:spPr>
          <a:xfrm>
            <a:off x="3621488" y="4536812"/>
            <a:ext cx="569387"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52" name="TextBox 51"/>
          <p:cNvSpPr txBox="1"/>
          <p:nvPr/>
        </p:nvSpPr>
        <p:spPr>
          <a:xfrm>
            <a:off x="4638420" y="4536812"/>
            <a:ext cx="479669" cy="461665"/>
          </a:xfrm>
          <a:prstGeom prst="rect">
            <a:avLst/>
          </a:prstGeom>
          <a:noFill/>
        </p:spPr>
        <p:txBody>
          <a:bodyPr wrap="none" rtlCol="0">
            <a:spAutoFit/>
          </a:bodyPr>
          <a:lstStyle/>
          <a:p>
            <a:pPr fontAlgn="auto">
              <a:spcBef>
                <a:spcPts val="0"/>
              </a:spcBef>
              <a:spcAft>
                <a:spcPts val="0"/>
              </a:spcAft>
            </a:pPr>
            <a:r>
              <a:rPr lang="en-US" sz="2400" dirty="0" err="1"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53" name="TextBox 52"/>
          <p:cNvSpPr txBox="1"/>
          <p:nvPr/>
        </p:nvSpPr>
        <p:spPr>
          <a:xfrm>
            <a:off x="3621488" y="5403402"/>
            <a:ext cx="479669" cy="461665"/>
          </a:xfrm>
          <a:prstGeom prst="rect">
            <a:avLst/>
          </a:prstGeom>
          <a:noFill/>
        </p:spPr>
        <p:txBody>
          <a:bodyPr wrap="none" rtlCol="0">
            <a:spAutoFit/>
          </a:bodyPr>
          <a:lstStyle/>
          <a:p>
            <a:pPr fontAlgn="auto">
              <a:spcBef>
                <a:spcPts val="0"/>
              </a:spcBef>
              <a:spcAft>
                <a:spcPts val="0"/>
              </a:spcAft>
            </a:pPr>
            <a:r>
              <a:rPr lang="en-US" sz="2400" dirty="0" err="1"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54" name="TextBox 53"/>
          <p:cNvSpPr txBox="1"/>
          <p:nvPr/>
        </p:nvSpPr>
        <p:spPr>
          <a:xfrm>
            <a:off x="4638420" y="5403402"/>
            <a:ext cx="402674" cy="461665"/>
          </a:xfrm>
          <a:prstGeom prst="rect">
            <a:avLst/>
          </a:prstGeom>
          <a:noFill/>
        </p:spPr>
        <p:txBody>
          <a:bodyPr wrap="none" rtlCol="0">
            <a:spAutoFit/>
          </a:bodyPr>
          <a:lstStyle/>
          <a:p>
            <a:pPr fontAlgn="auto">
              <a:spcBef>
                <a:spcPts val="0"/>
              </a:spcBef>
              <a:spcAft>
                <a:spcPts val="0"/>
              </a:spcAft>
            </a:pPr>
            <a:r>
              <a:rPr lang="en-US" sz="2400" dirty="0" err="1">
                <a:solidFill>
                  <a:prstClr val="black"/>
                </a:solidFill>
                <a:latin typeface="Garamond"/>
                <a:ea typeface="+mn-ea"/>
                <a:cs typeface="Garamond"/>
              </a:rPr>
              <a:t>r</a:t>
            </a:r>
            <a:r>
              <a:rPr lang="en-US" sz="2400" dirty="0" err="1" smtClean="0">
                <a:solidFill>
                  <a:prstClr val="black"/>
                </a:solidFill>
                <a:latin typeface="Garamond"/>
                <a:ea typeface="+mn-ea"/>
                <a:cs typeface="Garamond"/>
              </a:rPr>
              <a:t>r</a:t>
            </a:r>
            <a:endParaRPr lang="en-US" sz="2400" dirty="0">
              <a:solidFill>
                <a:prstClr val="black"/>
              </a:solidFill>
              <a:latin typeface="Garamond"/>
              <a:ea typeface="+mn-ea"/>
              <a:cs typeface="Garamond"/>
            </a:endParaRPr>
          </a:p>
        </p:txBody>
      </p:sp>
      <p:grpSp>
        <p:nvGrpSpPr>
          <p:cNvPr id="55" name="Group 54"/>
          <p:cNvGrpSpPr/>
          <p:nvPr/>
        </p:nvGrpSpPr>
        <p:grpSpPr>
          <a:xfrm>
            <a:off x="5851598" y="5155599"/>
            <a:ext cx="678349" cy="461665"/>
            <a:chOff x="5836004" y="5155599"/>
            <a:chExt cx="1275996" cy="461665"/>
          </a:xfrm>
        </p:grpSpPr>
        <p:sp>
          <p:nvSpPr>
            <p:cNvPr id="56" name="TextBox 55"/>
            <p:cNvSpPr txBox="1"/>
            <p:nvPr/>
          </p:nvSpPr>
          <p:spPr>
            <a:xfrm>
              <a:off x="5836004" y="5155599"/>
              <a:ext cx="1275996" cy="461665"/>
            </a:xfrm>
            <a:prstGeom prst="rect">
              <a:avLst/>
            </a:prstGeom>
            <a:noFill/>
          </p:spPr>
          <p:txBody>
            <a:bodyPr wrap="square" rtlCol="0">
              <a:spAutoFit/>
            </a:bodyPr>
            <a:lstStyle/>
            <a:p>
              <a:pPr algn="ctr" fontAlgn="auto">
                <a:spcBef>
                  <a:spcPts val="0"/>
                </a:spcBef>
                <a:spcAft>
                  <a:spcPts val="0"/>
                </a:spcAft>
              </a:pPr>
              <a:r>
                <a:rPr lang="en-US" sz="2400" dirty="0" smtClean="0">
                  <a:solidFill>
                    <a:prstClr val="black"/>
                  </a:solidFill>
                  <a:latin typeface="Garamond"/>
                  <a:ea typeface="+mn-ea"/>
                  <a:cs typeface="Garamond"/>
                </a:rPr>
                <a:t>Red</a:t>
              </a:r>
              <a:endParaRPr lang="en-US" sz="2400" dirty="0">
                <a:solidFill>
                  <a:prstClr val="black"/>
                </a:solidFill>
                <a:latin typeface="Garamond"/>
                <a:ea typeface="+mn-ea"/>
                <a:cs typeface="Garamond"/>
              </a:endParaRPr>
            </a:p>
          </p:txBody>
        </p:sp>
        <p:sp>
          <p:nvSpPr>
            <p:cNvPr id="57" name="Rectangle 56"/>
            <p:cNvSpPr/>
            <p:nvPr/>
          </p:nvSpPr>
          <p:spPr>
            <a:xfrm>
              <a:off x="5836004" y="5189539"/>
              <a:ext cx="1275996" cy="42772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a:solidFill>
                  <a:prstClr val="black"/>
                </a:solidFill>
                <a:latin typeface="Garamond"/>
                <a:cs typeface="Garamond"/>
              </a:endParaRPr>
            </a:p>
          </p:txBody>
        </p:sp>
      </p:grpSp>
      <p:pic>
        <p:nvPicPr>
          <p:cNvPr id="58" name="Picture 57" descr="red fl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338" y="4878542"/>
            <a:ext cx="540990" cy="606281"/>
          </a:xfrm>
          <a:prstGeom prst="rect">
            <a:avLst/>
          </a:prstGeom>
        </p:spPr>
      </p:pic>
      <p:pic>
        <p:nvPicPr>
          <p:cNvPr id="59" name="Picture 58" descr="red fl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214" y="4878542"/>
            <a:ext cx="540990" cy="606281"/>
          </a:xfrm>
          <a:prstGeom prst="rect">
            <a:avLst/>
          </a:prstGeom>
        </p:spPr>
      </p:pic>
      <p:pic>
        <p:nvPicPr>
          <p:cNvPr id="60" name="Picture 59" descr="red fl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821" y="5865067"/>
            <a:ext cx="540990" cy="606281"/>
          </a:xfrm>
          <a:prstGeom prst="rect">
            <a:avLst/>
          </a:prstGeom>
        </p:spPr>
      </p:pic>
      <p:pic>
        <p:nvPicPr>
          <p:cNvPr id="61" name="Picture 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4829" y="5915755"/>
            <a:ext cx="540990" cy="588676"/>
          </a:xfrm>
          <a:prstGeom prst="rect">
            <a:avLst/>
          </a:prstGeom>
        </p:spPr>
      </p:pic>
    </p:spTree>
    <p:extLst>
      <p:ext uri="{BB962C8B-B14F-4D97-AF65-F5344CB8AC3E}">
        <p14:creationId xmlns:p14="http://schemas.microsoft.com/office/powerpoint/2010/main" val="3231850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3"/>
          <p:cNvSpPr>
            <a:spLocks noGrp="1"/>
          </p:cNvSpPr>
          <p:nvPr>
            <p:ph type="body" sz="quarter" idx="4294967295"/>
          </p:nvPr>
        </p:nvSpPr>
        <p:spPr>
          <a:xfrm>
            <a:off x="0" y="119901"/>
            <a:ext cx="8027920" cy="656665"/>
          </a:xfrm>
          <a:prstGeom prst="rect">
            <a:avLst/>
          </a:prstGeom>
        </p:spPr>
        <p:txBody>
          <a:bodyPr/>
          <a:lstStyle/>
          <a:p>
            <a:pPr marL="0" lvl="0" indent="0">
              <a:buNone/>
            </a:pPr>
            <a:r>
              <a:rPr lang="en-US" sz="4400" dirty="0" smtClean="0">
                <a:solidFill>
                  <a:srgbClr val="003D71"/>
                </a:solidFill>
                <a:latin typeface="Garamond"/>
                <a:cs typeface="Gill Sans"/>
              </a:rPr>
              <a:t>Monohybrid Cross</a:t>
            </a:r>
            <a:endParaRPr lang="en-US" sz="4400" dirty="0">
              <a:solidFill>
                <a:srgbClr val="003D71"/>
              </a:solidFill>
              <a:latin typeface="Garamond"/>
              <a:cs typeface="Gill Sans"/>
            </a:endParaRPr>
          </a:p>
        </p:txBody>
      </p:sp>
      <p:grpSp>
        <p:nvGrpSpPr>
          <p:cNvPr id="26" name="Group 25"/>
          <p:cNvGrpSpPr/>
          <p:nvPr/>
        </p:nvGrpSpPr>
        <p:grpSpPr>
          <a:xfrm>
            <a:off x="2635947" y="3016298"/>
            <a:ext cx="4059393" cy="1040457"/>
            <a:chOff x="2369853" y="2738977"/>
            <a:chExt cx="4059393" cy="1040457"/>
          </a:xfrm>
        </p:grpSpPr>
        <p:grpSp>
          <p:nvGrpSpPr>
            <p:cNvPr id="27" name="Group 26"/>
            <p:cNvGrpSpPr/>
            <p:nvPr/>
          </p:nvGrpSpPr>
          <p:grpSpPr>
            <a:xfrm>
              <a:off x="2369853" y="2738977"/>
              <a:ext cx="4059393" cy="1040457"/>
              <a:chOff x="2369853" y="2738977"/>
              <a:chExt cx="4059393" cy="1040457"/>
            </a:xfrm>
          </p:grpSpPr>
          <p:pic>
            <p:nvPicPr>
              <p:cNvPr id="29" name="Picture 28" descr="red fl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416" y="2738977"/>
                <a:ext cx="928408" cy="1040457"/>
              </a:xfrm>
              <a:prstGeom prst="rect">
                <a:avLst/>
              </a:prstGeom>
            </p:spPr>
          </p:pic>
          <p:sp>
            <p:nvSpPr>
              <p:cNvPr id="30" name="TextBox 29"/>
              <p:cNvSpPr txBox="1"/>
              <p:nvPr/>
            </p:nvSpPr>
            <p:spPr>
              <a:xfrm>
                <a:off x="2369853" y="3001357"/>
                <a:ext cx="479669"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31" name="TextBox 30"/>
              <p:cNvSpPr txBox="1"/>
              <p:nvPr/>
            </p:nvSpPr>
            <p:spPr>
              <a:xfrm>
                <a:off x="5949577" y="3001357"/>
                <a:ext cx="479669"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grpSp>
        <p:pic>
          <p:nvPicPr>
            <p:cNvPr id="28" name="Picture 27" descr="red fl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169" y="2738977"/>
              <a:ext cx="928408" cy="1040457"/>
            </a:xfrm>
            <a:prstGeom prst="rect">
              <a:avLst/>
            </a:prstGeom>
          </p:spPr>
        </p:pic>
      </p:grpSp>
      <p:sp>
        <p:nvSpPr>
          <p:cNvPr id="32" name="Content Placeholder 7"/>
          <p:cNvSpPr txBox="1">
            <a:spLocks/>
          </p:cNvSpPr>
          <p:nvPr/>
        </p:nvSpPr>
        <p:spPr>
          <a:xfrm>
            <a:off x="522941" y="1588249"/>
            <a:ext cx="8256553" cy="48364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2800" dirty="0" smtClean="0">
                <a:solidFill>
                  <a:prstClr val="black"/>
                </a:solidFill>
                <a:latin typeface="Garamond"/>
                <a:cs typeface="Garamond"/>
              </a:rPr>
              <a:t>Two heterozygous red-flowering plants are crossed. If red is dominant over white, what are the average genotypic and phenotypic ratios?</a:t>
            </a:r>
            <a:endParaRPr lang="en-US" sz="2800" dirty="0">
              <a:solidFill>
                <a:prstClr val="black"/>
              </a:solidFill>
              <a:latin typeface="Garamond"/>
              <a:cs typeface="Garamond"/>
            </a:endParaRPr>
          </a:p>
        </p:txBody>
      </p:sp>
      <p:pic>
        <p:nvPicPr>
          <p:cNvPr id="33" name="Picture 32" descr="2x2PunnettSquareTempla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2117" y="4125109"/>
            <a:ext cx="2433170" cy="2427665"/>
          </a:xfrm>
          <a:prstGeom prst="rect">
            <a:avLst/>
          </a:prstGeom>
        </p:spPr>
      </p:pic>
      <p:sp>
        <p:nvSpPr>
          <p:cNvPr id="34" name="TextBox 33"/>
          <p:cNvSpPr txBox="1"/>
          <p:nvPr/>
        </p:nvSpPr>
        <p:spPr>
          <a:xfrm>
            <a:off x="3666311" y="4093816"/>
            <a:ext cx="377026"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a:t>
            </a:r>
            <a:endParaRPr lang="en-US" sz="2400" dirty="0">
              <a:solidFill>
                <a:prstClr val="black"/>
              </a:solidFill>
              <a:latin typeface="Garamond"/>
              <a:ea typeface="+mn-ea"/>
              <a:cs typeface="Garamond"/>
            </a:endParaRPr>
          </a:p>
        </p:txBody>
      </p:sp>
      <p:sp>
        <p:nvSpPr>
          <p:cNvPr id="35" name="TextBox 34"/>
          <p:cNvSpPr txBox="1"/>
          <p:nvPr/>
        </p:nvSpPr>
        <p:spPr>
          <a:xfrm>
            <a:off x="4659206" y="4095227"/>
            <a:ext cx="287258"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a:t>
            </a:r>
            <a:endParaRPr lang="en-US" sz="2400" dirty="0">
              <a:solidFill>
                <a:prstClr val="black"/>
              </a:solidFill>
              <a:latin typeface="Garamond"/>
              <a:ea typeface="+mn-ea"/>
              <a:cs typeface="Garamond"/>
            </a:endParaRPr>
          </a:p>
        </p:txBody>
      </p:sp>
      <p:sp>
        <p:nvSpPr>
          <p:cNvPr id="36" name="TextBox 35"/>
          <p:cNvSpPr txBox="1"/>
          <p:nvPr/>
        </p:nvSpPr>
        <p:spPr>
          <a:xfrm>
            <a:off x="3257176" y="4467246"/>
            <a:ext cx="377026"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a:t>
            </a:r>
            <a:endParaRPr lang="en-US" sz="2400" dirty="0">
              <a:solidFill>
                <a:prstClr val="black"/>
              </a:solidFill>
              <a:latin typeface="Garamond"/>
              <a:ea typeface="+mn-ea"/>
              <a:cs typeface="Garamond"/>
            </a:endParaRPr>
          </a:p>
        </p:txBody>
      </p:sp>
      <p:sp>
        <p:nvSpPr>
          <p:cNvPr id="37" name="TextBox 36"/>
          <p:cNvSpPr txBox="1"/>
          <p:nvPr/>
        </p:nvSpPr>
        <p:spPr>
          <a:xfrm>
            <a:off x="3317062" y="5403402"/>
            <a:ext cx="287258" cy="461665"/>
          </a:xfrm>
          <a:prstGeom prst="rect">
            <a:avLst/>
          </a:prstGeom>
          <a:noFill/>
        </p:spPr>
        <p:txBody>
          <a:bodyPr wrap="none" rtlCol="0">
            <a:spAutoFit/>
          </a:bodyPr>
          <a:lstStyle/>
          <a:p>
            <a:pPr fontAlgn="auto">
              <a:spcBef>
                <a:spcPts val="0"/>
              </a:spcBef>
              <a:spcAft>
                <a:spcPts val="0"/>
              </a:spcAft>
            </a:pPr>
            <a:r>
              <a:rPr lang="en-US" sz="2400" dirty="0">
                <a:solidFill>
                  <a:prstClr val="black"/>
                </a:solidFill>
                <a:latin typeface="Garamond"/>
                <a:ea typeface="+mn-ea"/>
                <a:cs typeface="Garamond"/>
              </a:rPr>
              <a:t>r</a:t>
            </a:r>
          </a:p>
        </p:txBody>
      </p:sp>
      <p:sp>
        <p:nvSpPr>
          <p:cNvPr id="38" name="TextBox 37"/>
          <p:cNvSpPr txBox="1"/>
          <p:nvPr/>
        </p:nvSpPr>
        <p:spPr>
          <a:xfrm>
            <a:off x="3621488" y="4536812"/>
            <a:ext cx="569387"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62" name="TextBox 61"/>
          <p:cNvSpPr txBox="1"/>
          <p:nvPr/>
        </p:nvSpPr>
        <p:spPr>
          <a:xfrm>
            <a:off x="4638420" y="4536812"/>
            <a:ext cx="479669" cy="461665"/>
          </a:xfrm>
          <a:prstGeom prst="rect">
            <a:avLst/>
          </a:prstGeom>
          <a:noFill/>
        </p:spPr>
        <p:txBody>
          <a:bodyPr wrap="none" rtlCol="0">
            <a:spAutoFit/>
          </a:bodyPr>
          <a:lstStyle/>
          <a:p>
            <a:pPr fontAlgn="auto">
              <a:spcBef>
                <a:spcPts val="0"/>
              </a:spcBef>
              <a:spcAft>
                <a:spcPts val="0"/>
              </a:spcAft>
            </a:pPr>
            <a:r>
              <a:rPr lang="en-US" sz="2400" dirty="0" err="1"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63" name="TextBox 62"/>
          <p:cNvSpPr txBox="1"/>
          <p:nvPr/>
        </p:nvSpPr>
        <p:spPr>
          <a:xfrm>
            <a:off x="3621488" y="5403402"/>
            <a:ext cx="479669" cy="461665"/>
          </a:xfrm>
          <a:prstGeom prst="rect">
            <a:avLst/>
          </a:prstGeom>
          <a:noFill/>
        </p:spPr>
        <p:txBody>
          <a:bodyPr wrap="none" rtlCol="0">
            <a:spAutoFit/>
          </a:bodyPr>
          <a:lstStyle/>
          <a:p>
            <a:pPr fontAlgn="auto">
              <a:spcBef>
                <a:spcPts val="0"/>
              </a:spcBef>
              <a:spcAft>
                <a:spcPts val="0"/>
              </a:spcAft>
            </a:pPr>
            <a:r>
              <a:rPr lang="en-US" sz="2400" dirty="0" err="1"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64" name="TextBox 63"/>
          <p:cNvSpPr txBox="1"/>
          <p:nvPr/>
        </p:nvSpPr>
        <p:spPr>
          <a:xfrm>
            <a:off x="4638420" y="5403402"/>
            <a:ext cx="402674" cy="461665"/>
          </a:xfrm>
          <a:prstGeom prst="rect">
            <a:avLst/>
          </a:prstGeom>
          <a:noFill/>
        </p:spPr>
        <p:txBody>
          <a:bodyPr wrap="none" rtlCol="0">
            <a:spAutoFit/>
          </a:bodyPr>
          <a:lstStyle/>
          <a:p>
            <a:pPr fontAlgn="auto">
              <a:spcBef>
                <a:spcPts val="0"/>
              </a:spcBef>
              <a:spcAft>
                <a:spcPts val="0"/>
              </a:spcAft>
            </a:pPr>
            <a:r>
              <a:rPr lang="en-US" sz="2400" dirty="0" err="1">
                <a:solidFill>
                  <a:prstClr val="black"/>
                </a:solidFill>
                <a:latin typeface="Garamond"/>
                <a:ea typeface="+mn-ea"/>
                <a:cs typeface="Garamond"/>
              </a:rPr>
              <a:t>r</a:t>
            </a:r>
            <a:r>
              <a:rPr lang="en-US" sz="2400" dirty="0" err="1" smtClean="0">
                <a:solidFill>
                  <a:prstClr val="black"/>
                </a:solidFill>
                <a:latin typeface="Garamond"/>
                <a:ea typeface="+mn-ea"/>
                <a:cs typeface="Garamond"/>
              </a:rPr>
              <a:t>r</a:t>
            </a:r>
            <a:endParaRPr lang="en-US" sz="2400" dirty="0">
              <a:solidFill>
                <a:prstClr val="black"/>
              </a:solidFill>
              <a:latin typeface="Garamond"/>
              <a:ea typeface="+mn-ea"/>
              <a:cs typeface="Garamond"/>
            </a:endParaRPr>
          </a:p>
        </p:txBody>
      </p:sp>
      <p:sp>
        <p:nvSpPr>
          <p:cNvPr id="65" name="TextBox 64"/>
          <p:cNvSpPr txBox="1"/>
          <p:nvPr/>
        </p:nvSpPr>
        <p:spPr>
          <a:xfrm>
            <a:off x="6443200" y="4139828"/>
            <a:ext cx="1998011" cy="461665"/>
          </a:xfrm>
          <a:prstGeom prst="rect">
            <a:avLst/>
          </a:prstGeom>
          <a:noFill/>
        </p:spPr>
        <p:txBody>
          <a:bodyPr wrap="square" rtlCol="0">
            <a:spAutoFit/>
          </a:bodyPr>
          <a:lstStyle/>
          <a:p>
            <a:pPr algn="ctr" fontAlgn="auto">
              <a:spcBef>
                <a:spcPts val="0"/>
              </a:spcBef>
              <a:spcAft>
                <a:spcPts val="0"/>
              </a:spcAft>
            </a:pPr>
            <a:r>
              <a:rPr lang="en-US" sz="2400" b="1" dirty="0" smtClean="0">
                <a:solidFill>
                  <a:prstClr val="black"/>
                </a:solidFill>
                <a:latin typeface="Garamond"/>
                <a:ea typeface="+mn-ea"/>
                <a:cs typeface="Garamond"/>
              </a:rPr>
              <a:t>Genotypes</a:t>
            </a:r>
            <a:endParaRPr lang="en-US" sz="2400" b="1" dirty="0">
              <a:solidFill>
                <a:prstClr val="black"/>
              </a:solidFill>
              <a:latin typeface="Garamond"/>
              <a:ea typeface="+mn-ea"/>
              <a:cs typeface="Garamond"/>
            </a:endParaRPr>
          </a:p>
        </p:txBody>
      </p:sp>
      <p:sp>
        <p:nvSpPr>
          <p:cNvPr id="66" name="Rectangle 65"/>
          <p:cNvSpPr/>
          <p:nvPr/>
        </p:nvSpPr>
        <p:spPr>
          <a:xfrm>
            <a:off x="6308010" y="4056755"/>
            <a:ext cx="2268145" cy="212056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a:solidFill>
                <a:prstClr val="black"/>
              </a:solidFill>
              <a:latin typeface="Garamond"/>
              <a:cs typeface="Garamond"/>
            </a:endParaRPr>
          </a:p>
        </p:txBody>
      </p:sp>
      <p:pic>
        <p:nvPicPr>
          <p:cNvPr id="67" name="Picture 66" descr="red fl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338" y="4878542"/>
            <a:ext cx="540990" cy="606281"/>
          </a:xfrm>
          <a:prstGeom prst="rect">
            <a:avLst/>
          </a:prstGeom>
        </p:spPr>
      </p:pic>
      <p:pic>
        <p:nvPicPr>
          <p:cNvPr id="68" name="Picture 67" descr="red fl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214" y="4878542"/>
            <a:ext cx="540990" cy="606281"/>
          </a:xfrm>
          <a:prstGeom prst="rect">
            <a:avLst/>
          </a:prstGeom>
        </p:spPr>
      </p:pic>
      <p:pic>
        <p:nvPicPr>
          <p:cNvPr id="69" name="Picture 68" descr="red fl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821" y="5865067"/>
            <a:ext cx="540990" cy="606281"/>
          </a:xfrm>
          <a:prstGeom prst="rect">
            <a:avLst/>
          </a:prstGeom>
        </p:spPr>
      </p:pic>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4829" y="5915755"/>
            <a:ext cx="540990" cy="588676"/>
          </a:xfrm>
          <a:prstGeom prst="rect">
            <a:avLst/>
          </a:prstGeom>
        </p:spPr>
      </p:pic>
      <p:sp>
        <p:nvSpPr>
          <p:cNvPr id="71" name="TextBox 70"/>
          <p:cNvSpPr txBox="1"/>
          <p:nvPr/>
        </p:nvSpPr>
        <p:spPr>
          <a:xfrm>
            <a:off x="6215671" y="4501817"/>
            <a:ext cx="2395764" cy="461665"/>
          </a:xfrm>
          <a:prstGeom prst="rect">
            <a:avLst/>
          </a:prstGeom>
          <a:noFill/>
        </p:spPr>
        <p:txBody>
          <a:bodyPr wrap="square" rtlCol="0">
            <a:spAutoFit/>
          </a:bodyPr>
          <a:lstStyle/>
          <a:p>
            <a:pPr algn="ctr" fontAlgn="auto">
              <a:spcBef>
                <a:spcPts val="0"/>
              </a:spcBef>
              <a:spcAft>
                <a:spcPts val="0"/>
              </a:spcAft>
            </a:pPr>
            <a:r>
              <a:rPr lang="en-US" sz="2400" dirty="0" smtClean="0">
                <a:solidFill>
                  <a:prstClr val="black"/>
                </a:solidFill>
                <a:latin typeface="Garamond"/>
                <a:ea typeface="+mn-ea"/>
                <a:cs typeface="Garamond"/>
              </a:rPr>
              <a:t>1 RR : 2 </a:t>
            </a:r>
            <a:r>
              <a:rPr lang="en-US" sz="2400" dirty="0" err="1" smtClean="0">
                <a:solidFill>
                  <a:prstClr val="black"/>
                </a:solidFill>
                <a:latin typeface="Garamond"/>
                <a:ea typeface="+mn-ea"/>
                <a:cs typeface="Garamond"/>
              </a:rPr>
              <a:t>Rr</a:t>
            </a:r>
            <a:r>
              <a:rPr lang="en-US" sz="2400" dirty="0" smtClean="0">
                <a:solidFill>
                  <a:prstClr val="black"/>
                </a:solidFill>
                <a:latin typeface="Garamond"/>
                <a:ea typeface="+mn-ea"/>
                <a:cs typeface="Garamond"/>
              </a:rPr>
              <a:t> : 1rr</a:t>
            </a:r>
            <a:endParaRPr lang="en-US" sz="2400" dirty="0">
              <a:solidFill>
                <a:prstClr val="black"/>
              </a:solidFill>
              <a:latin typeface="Garamond"/>
              <a:ea typeface="+mn-ea"/>
              <a:cs typeface="Garamond"/>
            </a:endParaRPr>
          </a:p>
        </p:txBody>
      </p:sp>
      <p:sp>
        <p:nvSpPr>
          <p:cNvPr id="72" name="TextBox 71"/>
          <p:cNvSpPr txBox="1"/>
          <p:nvPr/>
        </p:nvSpPr>
        <p:spPr>
          <a:xfrm>
            <a:off x="6443200" y="5253990"/>
            <a:ext cx="1998011" cy="461665"/>
          </a:xfrm>
          <a:prstGeom prst="rect">
            <a:avLst/>
          </a:prstGeom>
          <a:noFill/>
        </p:spPr>
        <p:txBody>
          <a:bodyPr wrap="square" rtlCol="0">
            <a:spAutoFit/>
          </a:bodyPr>
          <a:lstStyle/>
          <a:p>
            <a:pPr algn="ctr" fontAlgn="auto">
              <a:spcBef>
                <a:spcPts val="0"/>
              </a:spcBef>
              <a:spcAft>
                <a:spcPts val="0"/>
              </a:spcAft>
            </a:pPr>
            <a:r>
              <a:rPr lang="en-US" sz="2400" b="1" dirty="0" smtClean="0">
                <a:solidFill>
                  <a:prstClr val="black"/>
                </a:solidFill>
                <a:latin typeface="Garamond"/>
                <a:ea typeface="+mn-ea"/>
                <a:cs typeface="Garamond"/>
              </a:rPr>
              <a:t>Phenotypes</a:t>
            </a:r>
            <a:endParaRPr lang="en-US" sz="2400" b="1" dirty="0">
              <a:solidFill>
                <a:prstClr val="black"/>
              </a:solidFill>
              <a:latin typeface="Garamond"/>
              <a:ea typeface="+mn-ea"/>
              <a:cs typeface="Garamond"/>
            </a:endParaRPr>
          </a:p>
        </p:txBody>
      </p:sp>
      <p:sp>
        <p:nvSpPr>
          <p:cNvPr id="73" name="TextBox 72"/>
          <p:cNvSpPr txBox="1"/>
          <p:nvPr/>
        </p:nvSpPr>
        <p:spPr>
          <a:xfrm>
            <a:off x="6215671" y="5715655"/>
            <a:ext cx="2395764" cy="461665"/>
          </a:xfrm>
          <a:prstGeom prst="rect">
            <a:avLst/>
          </a:prstGeom>
          <a:noFill/>
        </p:spPr>
        <p:txBody>
          <a:bodyPr wrap="square" rtlCol="0">
            <a:spAutoFit/>
          </a:bodyPr>
          <a:lstStyle/>
          <a:p>
            <a:pPr algn="ctr" fontAlgn="auto">
              <a:spcBef>
                <a:spcPts val="0"/>
              </a:spcBef>
              <a:spcAft>
                <a:spcPts val="0"/>
              </a:spcAft>
            </a:pPr>
            <a:r>
              <a:rPr lang="en-US" sz="2400" dirty="0" smtClean="0">
                <a:solidFill>
                  <a:prstClr val="black"/>
                </a:solidFill>
                <a:latin typeface="Garamond"/>
                <a:ea typeface="+mn-ea"/>
                <a:cs typeface="Garamond"/>
              </a:rPr>
              <a:t>3 red : 1 white</a:t>
            </a:r>
            <a:endParaRPr lang="en-US" sz="2400" dirty="0">
              <a:solidFill>
                <a:prstClr val="black"/>
              </a:solidFill>
              <a:latin typeface="Garamond"/>
              <a:ea typeface="+mn-ea"/>
              <a:cs typeface="Garamond"/>
            </a:endParaRPr>
          </a:p>
        </p:txBody>
      </p:sp>
    </p:spTree>
    <p:extLst>
      <p:ext uri="{BB962C8B-B14F-4D97-AF65-F5344CB8AC3E}">
        <p14:creationId xmlns:p14="http://schemas.microsoft.com/office/powerpoint/2010/main" val="2805344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animBg="1"/>
      <p:bldP spid="71" grpId="0"/>
      <p:bldP spid="72" grpId="0"/>
      <p:bldP spid="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3"/>
          <p:cNvSpPr>
            <a:spLocks noGrp="1"/>
          </p:cNvSpPr>
          <p:nvPr>
            <p:ph type="body" sz="quarter" idx="4294967295"/>
          </p:nvPr>
        </p:nvSpPr>
        <p:spPr>
          <a:xfrm>
            <a:off x="0" y="119901"/>
            <a:ext cx="8027920" cy="656665"/>
          </a:xfrm>
          <a:prstGeom prst="rect">
            <a:avLst/>
          </a:prstGeom>
        </p:spPr>
        <p:txBody>
          <a:bodyPr/>
          <a:lstStyle/>
          <a:p>
            <a:pPr marL="0" lvl="0" indent="0">
              <a:buNone/>
            </a:pPr>
            <a:r>
              <a:rPr lang="en-US" sz="4400" dirty="0" smtClean="0">
                <a:solidFill>
                  <a:srgbClr val="003D71"/>
                </a:solidFill>
                <a:latin typeface="Garamond"/>
                <a:cs typeface="Gill Sans"/>
              </a:rPr>
              <a:t>Monohybrid Cross</a:t>
            </a:r>
            <a:endParaRPr lang="en-US" sz="4400" dirty="0">
              <a:solidFill>
                <a:srgbClr val="003D71"/>
              </a:solidFill>
              <a:latin typeface="Garamond"/>
              <a:cs typeface="Gill Sans"/>
            </a:endParaRPr>
          </a:p>
        </p:txBody>
      </p:sp>
      <p:grpSp>
        <p:nvGrpSpPr>
          <p:cNvPr id="39" name="Group 38"/>
          <p:cNvGrpSpPr/>
          <p:nvPr/>
        </p:nvGrpSpPr>
        <p:grpSpPr>
          <a:xfrm>
            <a:off x="2635947" y="3016298"/>
            <a:ext cx="4059393" cy="1040457"/>
            <a:chOff x="2369853" y="2738977"/>
            <a:chExt cx="4059393" cy="1040457"/>
          </a:xfrm>
        </p:grpSpPr>
        <p:grpSp>
          <p:nvGrpSpPr>
            <p:cNvPr id="40" name="Group 39"/>
            <p:cNvGrpSpPr/>
            <p:nvPr/>
          </p:nvGrpSpPr>
          <p:grpSpPr>
            <a:xfrm>
              <a:off x="2369853" y="2738977"/>
              <a:ext cx="4059393" cy="1040457"/>
              <a:chOff x="2369853" y="2738977"/>
              <a:chExt cx="4059393" cy="1040457"/>
            </a:xfrm>
          </p:grpSpPr>
          <p:pic>
            <p:nvPicPr>
              <p:cNvPr id="42" name="Picture 41" descr="red fl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416" y="2738977"/>
                <a:ext cx="928408" cy="1040457"/>
              </a:xfrm>
              <a:prstGeom prst="rect">
                <a:avLst/>
              </a:prstGeom>
            </p:spPr>
          </p:pic>
          <p:sp>
            <p:nvSpPr>
              <p:cNvPr id="43" name="TextBox 42"/>
              <p:cNvSpPr txBox="1"/>
              <p:nvPr/>
            </p:nvSpPr>
            <p:spPr>
              <a:xfrm>
                <a:off x="2369853" y="3001357"/>
                <a:ext cx="479669"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44" name="TextBox 43"/>
              <p:cNvSpPr txBox="1"/>
              <p:nvPr/>
            </p:nvSpPr>
            <p:spPr>
              <a:xfrm>
                <a:off x="5949577" y="3001357"/>
                <a:ext cx="479669"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grpSp>
        <p:pic>
          <p:nvPicPr>
            <p:cNvPr id="41" name="Picture 40" descr="red fl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169" y="2738977"/>
              <a:ext cx="928408" cy="1040457"/>
            </a:xfrm>
            <a:prstGeom prst="rect">
              <a:avLst/>
            </a:prstGeom>
          </p:spPr>
        </p:pic>
      </p:grpSp>
      <p:sp>
        <p:nvSpPr>
          <p:cNvPr id="45" name="Content Placeholder 7"/>
          <p:cNvSpPr txBox="1">
            <a:spLocks/>
          </p:cNvSpPr>
          <p:nvPr/>
        </p:nvSpPr>
        <p:spPr>
          <a:xfrm>
            <a:off x="522941" y="1588249"/>
            <a:ext cx="8256553" cy="48364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2800" dirty="0" smtClean="0">
                <a:solidFill>
                  <a:prstClr val="black"/>
                </a:solidFill>
                <a:latin typeface="Garamond"/>
                <a:cs typeface="Garamond"/>
              </a:rPr>
              <a:t>Two heterozygous red-flowering plants are crossed. If color is codominant, what is the most likely phenotype in the offspring?</a:t>
            </a:r>
            <a:endParaRPr lang="en-US" sz="2800" dirty="0">
              <a:solidFill>
                <a:prstClr val="black"/>
              </a:solidFill>
              <a:latin typeface="Garamond"/>
              <a:cs typeface="Garamond"/>
            </a:endParaRPr>
          </a:p>
        </p:txBody>
      </p:sp>
      <p:pic>
        <p:nvPicPr>
          <p:cNvPr id="46" name="Picture 45" descr="2x2PunnettSquareTempla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2117" y="4125109"/>
            <a:ext cx="2433170" cy="2427665"/>
          </a:xfrm>
          <a:prstGeom prst="rect">
            <a:avLst/>
          </a:prstGeom>
        </p:spPr>
      </p:pic>
      <p:sp>
        <p:nvSpPr>
          <p:cNvPr id="47" name="TextBox 46"/>
          <p:cNvSpPr txBox="1"/>
          <p:nvPr/>
        </p:nvSpPr>
        <p:spPr>
          <a:xfrm>
            <a:off x="3666311" y="4093816"/>
            <a:ext cx="377026"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a:t>
            </a:r>
            <a:endParaRPr lang="en-US" sz="2400" dirty="0">
              <a:solidFill>
                <a:prstClr val="black"/>
              </a:solidFill>
              <a:latin typeface="Garamond"/>
              <a:ea typeface="+mn-ea"/>
              <a:cs typeface="Garamond"/>
            </a:endParaRPr>
          </a:p>
        </p:txBody>
      </p:sp>
      <p:sp>
        <p:nvSpPr>
          <p:cNvPr id="48" name="TextBox 47"/>
          <p:cNvSpPr txBox="1"/>
          <p:nvPr/>
        </p:nvSpPr>
        <p:spPr>
          <a:xfrm>
            <a:off x="4659206" y="4095227"/>
            <a:ext cx="287258"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a:t>
            </a:r>
            <a:endParaRPr lang="en-US" sz="2400" dirty="0">
              <a:solidFill>
                <a:prstClr val="black"/>
              </a:solidFill>
              <a:latin typeface="Garamond"/>
              <a:ea typeface="+mn-ea"/>
              <a:cs typeface="Garamond"/>
            </a:endParaRPr>
          </a:p>
        </p:txBody>
      </p:sp>
      <p:sp>
        <p:nvSpPr>
          <p:cNvPr id="49" name="TextBox 48"/>
          <p:cNvSpPr txBox="1"/>
          <p:nvPr/>
        </p:nvSpPr>
        <p:spPr>
          <a:xfrm>
            <a:off x="3257176" y="4467246"/>
            <a:ext cx="377026"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a:t>
            </a:r>
            <a:endParaRPr lang="en-US" sz="2400" dirty="0">
              <a:solidFill>
                <a:prstClr val="black"/>
              </a:solidFill>
              <a:latin typeface="Garamond"/>
              <a:ea typeface="+mn-ea"/>
              <a:cs typeface="Garamond"/>
            </a:endParaRPr>
          </a:p>
        </p:txBody>
      </p:sp>
      <p:sp>
        <p:nvSpPr>
          <p:cNvPr id="50" name="TextBox 49"/>
          <p:cNvSpPr txBox="1"/>
          <p:nvPr/>
        </p:nvSpPr>
        <p:spPr>
          <a:xfrm>
            <a:off x="3317062" y="5403402"/>
            <a:ext cx="287258" cy="461665"/>
          </a:xfrm>
          <a:prstGeom prst="rect">
            <a:avLst/>
          </a:prstGeom>
          <a:noFill/>
        </p:spPr>
        <p:txBody>
          <a:bodyPr wrap="none" rtlCol="0">
            <a:spAutoFit/>
          </a:bodyPr>
          <a:lstStyle/>
          <a:p>
            <a:pPr fontAlgn="auto">
              <a:spcBef>
                <a:spcPts val="0"/>
              </a:spcBef>
              <a:spcAft>
                <a:spcPts val="0"/>
              </a:spcAft>
            </a:pPr>
            <a:r>
              <a:rPr lang="en-US" sz="2400" dirty="0">
                <a:solidFill>
                  <a:prstClr val="black"/>
                </a:solidFill>
                <a:latin typeface="Garamond"/>
                <a:ea typeface="+mn-ea"/>
                <a:cs typeface="Garamond"/>
              </a:rPr>
              <a:t>r</a:t>
            </a:r>
          </a:p>
        </p:txBody>
      </p:sp>
      <p:sp>
        <p:nvSpPr>
          <p:cNvPr id="51" name="TextBox 50"/>
          <p:cNvSpPr txBox="1"/>
          <p:nvPr/>
        </p:nvSpPr>
        <p:spPr>
          <a:xfrm>
            <a:off x="3621488" y="4536812"/>
            <a:ext cx="569387"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52" name="TextBox 51"/>
          <p:cNvSpPr txBox="1"/>
          <p:nvPr/>
        </p:nvSpPr>
        <p:spPr>
          <a:xfrm>
            <a:off x="4638420" y="4536812"/>
            <a:ext cx="479669" cy="461665"/>
          </a:xfrm>
          <a:prstGeom prst="rect">
            <a:avLst/>
          </a:prstGeom>
          <a:noFill/>
        </p:spPr>
        <p:txBody>
          <a:bodyPr wrap="none" rtlCol="0">
            <a:spAutoFit/>
          </a:bodyPr>
          <a:lstStyle/>
          <a:p>
            <a:pPr fontAlgn="auto">
              <a:spcBef>
                <a:spcPts val="0"/>
              </a:spcBef>
              <a:spcAft>
                <a:spcPts val="0"/>
              </a:spcAft>
            </a:pPr>
            <a:r>
              <a:rPr lang="en-US" sz="2400" dirty="0" err="1"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53" name="TextBox 52"/>
          <p:cNvSpPr txBox="1"/>
          <p:nvPr/>
        </p:nvSpPr>
        <p:spPr>
          <a:xfrm>
            <a:off x="3621488" y="5403402"/>
            <a:ext cx="479669" cy="461665"/>
          </a:xfrm>
          <a:prstGeom prst="rect">
            <a:avLst/>
          </a:prstGeom>
          <a:noFill/>
        </p:spPr>
        <p:txBody>
          <a:bodyPr wrap="none" rtlCol="0">
            <a:spAutoFit/>
          </a:bodyPr>
          <a:lstStyle/>
          <a:p>
            <a:pPr fontAlgn="auto">
              <a:spcBef>
                <a:spcPts val="0"/>
              </a:spcBef>
              <a:spcAft>
                <a:spcPts val="0"/>
              </a:spcAft>
            </a:pPr>
            <a:r>
              <a:rPr lang="en-US" sz="2400" dirty="0" err="1"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54" name="TextBox 53"/>
          <p:cNvSpPr txBox="1"/>
          <p:nvPr/>
        </p:nvSpPr>
        <p:spPr>
          <a:xfrm>
            <a:off x="4638420" y="5403402"/>
            <a:ext cx="402674" cy="461665"/>
          </a:xfrm>
          <a:prstGeom prst="rect">
            <a:avLst/>
          </a:prstGeom>
          <a:noFill/>
        </p:spPr>
        <p:txBody>
          <a:bodyPr wrap="none" rtlCol="0">
            <a:spAutoFit/>
          </a:bodyPr>
          <a:lstStyle/>
          <a:p>
            <a:pPr fontAlgn="auto">
              <a:spcBef>
                <a:spcPts val="0"/>
              </a:spcBef>
              <a:spcAft>
                <a:spcPts val="0"/>
              </a:spcAft>
            </a:pPr>
            <a:r>
              <a:rPr lang="en-US" sz="2400" dirty="0" err="1">
                <a:solidFill>
                  <a:prstClr val="black"/>
                </a:solidFill>
                <a:latin typeface="Garamond"/>
                <a:ea typeface="+mn-ea"/>
                <a:cs typeface="Garamond"/>
              </a:rPr>
              <a:t>r</a:t>
            </a:r>
            <a:r>
              <a:rPr lang="en-US" sz="2400" dirty="0" err="1" smtClean="0">
                <a:solidFill>
                  <a:prstClr val="black"/>
                </a:solidFill>
                <a:latin typeface="Garamond"/>
                <a:ea typeface="+mn-ea"/>
                <a:cs typeface="Garamond"/>
              </a:rPr>
              <a:t>r</a:t>
            </a:r>
            <a:endParaRPr lang="en-US" sz="2400" dirty="0">
              <a:solidFill>
                <a:prstClr val="black"/>
              </a:solidFill>
              <a:latin typeface="Garamond"/>
              <a:ea typeface="+mn-ea"/>
              <a:cs typeface="Garamond"/>
            </a:endParaRPr>
          </a:p>
        </p:txBody>
      </p:sp>
      <p:grpSp>
        <p:nvGrpSpPr>
          <p:cNvPr id="55" name="Group 54"/>
          <p:cNvGrpSpPr/>
          <p:nvPr/>
        </p:nvGrpSpPr>
        <p:grpSpPr>
          <a:xfrm>
            <a:off x="5851598" y="5155599"/>
            <a:ext cx="1118209" cy="461665"/>
            <a:chOff x="5836004" y="5155599"/>
            <a:chExt cx="1275996" cy="461665"/>
          </a:xfrm>
        </p:grpSpPr>
        <p:sp>
          <p:nvSpPr>
            <p:cNvPr id="56" name="TextBox 55"/>
            <p:cNvSpPr txBox="1"/>
            <p:nvPr/>
          </p:nvSpPr>
          <p:spPr>
            <a:xfrm>
              <a:off x="5836004" y="5155599"/>
              <a:ext cx="1275996" cy="461665"/>
            </a:xfrm>
            <a:prstGeom prst="rect">
              <a:avLst/>
            </a:prstGeom>
            <a:noFill/>
          </p:spPr>
          <p:txBody>
            <a:bodyPr wrap="square" rtlCol="0">
              <a:spAutoFit/>
            </a:bodyPr>
            <a:lstStyle/>
            <a:p>
              <a:pPr algn="ctr" fontAlgn="auto">
                <a:spcBef>
                  <a:spcPts val="0"/>
                </a:spcBef>
                <a:spcAft>
                  <a:spcPts val="0"/>
                </a:spcAft>
              </a:pPr>
              <a:r>
                <a:rPr lang="en-US" sz="2400" dirty="0" smtClean="0">
                  <a:solidFill>
                    <a:prstClr val="black"/>
                  </a:solidFill>
                  <a:latin typeface="Garamond"/>
                  <a:ea typeface="+mn-ea"/>
                  <a:cs typeface="Garamond"/>
                </a:rPr>
                <a:t>Pink</a:t>
              </a:r>
              <a:endParaRPr lang="en-US" sz="2400" dirty="0">
                <a:solidFill>
                  <a:prstClr val="black"/>
                </a:solidFill>
                <a:latin typeface="Garamond"/>
                <a:ea typeface="+mn-ea"/>
                <a:cs typeface="Garamond"/>
              </a:endParaRPr>
            </a:p>
          </p:txBody>
        </p:sp>
        <p:sp>
          <p:nvSpPr>
            <p:cNvPr id="57" name="Rectangle 56"/>
            <p:cNvSpPr/>
            <p:nvPr/>
          </p:nvSpPr>
          <p:spPr>
            <a:xfrm>
              <a:off x="5836004" y="5189539"/>
              <a:ext cx="1275996" cy="42772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a:solidFill>
                  <a:prstClr val="black"/>
                </a:solidFill>
                <a:latin typeface="Garamond"/>
                <a:cs typeface="Garamond"/>
              </a:endParaRPr>
            </a:p>
          </p:txBody>
        </p:sp>
      </p:grpSp>
      <p:pic>
        <p:nvPicPr>
          <p:cNvPr id="58" name="Picture 57" descr="red fl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338" y="4878542"/>
            <a:ext cx="540990" cy="606281"/>
          </a:xfrm>
          <a:prstGeom prst="rect">
            <a:avLst/>
          </a:prstGeom>
        </p:spPr>
      </p:pic>
      <p:pic>
        <p:nvPicPr>
          <p:cNvPr id="59" name="Picture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4829" y="5915755"/>
            <a:ext cx="540990" cy="588676"/>
          </a:xfrm>
          <a:prstGeom prst="rect">
            <a:avLst/>
          </a:prstGeom>
        </p:spPr>
      </p:pic>
      <p:grpSp>
        <p:nvGrpSpPr>
          <p:cNvPr id="60" name="Group 59"/>
          <p:cNvGrpSpPr/>
          <p:nvPr/>
        </p:nvGrpSpPr>
        <p:grpSpPr>
          <a:xfrm>
            <a:off x="3994417" y="4872175"/>
            <a:ext cx="1602742" cy="1634337"/>
            <a:chOff x="3994417" y="4872175"/>
            <a:chExt cx="1602742" cy="1634337"/>
          </a:xfrm>
        </p:grpSpPr>
        <p:pic>
          <p:nvPicPr>
            <p:cNvPr id="61" name="Picture 60" descr="pink flow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7366" y="4872175"/>
              <a:ext cx="619793" cy="612648"/>
            </a:xfrm>
            <a:prstGeom prst="rect">
              <a:avLst/>
            </a:prstGeom>
          </p:spPr>
        </p:pic>
        <p:pic>
          <p:nvPicPr>
            <p:cNvPr id="74" name="Picture 73" descr="pink flow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4417" y="5893864"/>
              <a:ext cx="619793" cy="612648"/>
            </a:xfrm>
            <a:prstGeom prst="rect">
              <a:avLst/>
            </a:prstGeom>
          </p:spPr>
        </p:pic>
      </p:grpSp>
    </p:spTree>
    <p:extLst>
      <p:ext uri="{BB962C8B-B14F-4D97-AF65-F5344CB8AC3E}">
        <p14:creationId xmlns:p14="http://schemas.microsoft.com/office/powerpoint/2010/main" val="3693754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3"/>
          <p:cNvSpPr>
            <a:spLocks noGrp="1"/>
          </p:cNvSpPr>
          <p:nvPr>
            <p:ph type="body" sz="quarter" idx="4294967295"/>
          </p:nvPr>
        </p:nvSpPr>
        <p:spPr>
          <a:xfrm>
            <a:off x="0" y="119901"/>
            <a:ext cx="8027920" cy="656665"/>
          </a:xfrm>
          <a:prstGeom prst="rect">
            <a:avLst/>
          </a:prstGeom>
        </p:spPr>
        <p:txBody>
          <a:bodyPr/>
          <a:lstStyle/>
          <a:p>
            <a:pPr marL="0" lvl="0" indent="0">
              <a:buNone/>
            </a:pPr>
            <a:r>
              <a:rPr lang="en-US" sz="4400" dirty="0" smtClean="0">
                <a:solidFill>
                  <a:srgbClr val="003D71"/>
                </a:solidFill>
                <a:latin typeface="Garamond"/>
                <a:cs typeface="Gill Sans"/>
              </a:rPr>
              <a:t>Using Punnett Squares</a:t>
            </a:r>
            <a:endParaRPr lang="en-US" sz="4400" dirty="0">
              <a:solidFill>
                <a:srgbClr val="003D71"/>
              </a:solidFill>
              <a:latin typeface="Garamond"/>
              <a:cs typeface="Gill Sans"/>
            </a:endParaRPr>
          </a:p>
        </p:txBody>
      </p:sp>
      <p:sp>
        <p:nvSpPr>
          <p:cNvPr id="27" name="Content Placeholder 7"/>
          <p:cNvSpPr txBox="1">
            <a:spLocks/>
          </p:cNvSpPr>
          <p:nvPr/>
        </p:nvSpPr>
        <p:spPr>
          <a:xfrm>
            <a:off x="522941" y="1588249"/>
            <a:ext cx="8128001" cy="48364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pPr>
            <a:r>
              <a:rPr lang="en-US" sz="2800" dirty="0" smtClean="0">
                <a:solidFill>
                  <a:prstClr val="black"/>
                </a:solidFill>
                <a:latin typeface="Garamond"/>
                <a:cs typeface="Garamond"/>
              </a:rPr>
              <a:t>Any genetics problem can be worked using the five steps below</a:t>
            </a:r>
            <a:endParaRPr lang="en-US" sz="2800" dirty="0">
              <a:solidFill>
                <a:prstClr val="black"/>
              </a:solidFill>
              <a:latin typeface="Garamond"/>
              <a:cs typeface="Garamond"/>
            </a:endParaRPr>
          </a:p>
        </p:txBody>
      </p:sp>
      <p:pic>
        <p:nvPicPr>
          <p:cNvPr id="28" name="Picture 27" descr="PunnettSquares5step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 y="2777062"/>
            <a:ext cx="7754950" cy="3647644"/>
          </a:xfrm>
          <a:prstGeom prst="rect">
            <a:avLst/>
          </a:prstGeom>
        </p:spPr>
      </p:pic>
    </p:spTree>
    <p:extLst>
      <p:ext uri="{BB962C8B-B14F-4D97-AF65-F5344CB8AC3E}">
        <p14:creationId xmlns:p14="http://schemas.microsoft.com/office/powerpoint/2010/main" val="5762654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3"/>
          <p:cNvSpPr>
            <a:spLocks noGrp="1"/>
          </p:cNvSpPr>
          <p:nvPr>
            <p:ph type="body" sz="quarter" idx="4294967295"/>
          </p:nvPr>
        </p:nvSpPr>
        <p:spPr>
          <a:xfrm>
            <a:off x="0" y="119901"/>
            <a:ext cx="8027920" cy="656665"/>
          </a:xfrm>
          <a:prstGeom prst="rect">
            <a:avLst/>
          </a:prstGeom>
        </p:spPr>
        <p:txBody>
          <a:bodyPr/>
          <a:lstStyle/>
          <a:p>
            <a:pPr marL="0" lvl="0" indent="0">
              <a:buNone/>
            </a:pPr>
            <a:r>
              <a:rPr lang="en-US" sz="4400" dirty="0" smtClean="0">
                <a:solidFill>
                  <a:srgbClr val="003D71"/>
                </a:solidFill>
                <a:latin typeface="Garamond"/>
                <a:cs typeface="Gill Sans"/>
              </a:rPr>
              <a:t>Dihybrid Crosses</a:t>
            </a:r>
            <a:endParaRPr lang="en-US" sz="4400" dirty="0">
              <a:solidFill>
                <a:srgbClr val="003D71"/>
              </a:solidFill>
              <a:latin typeface="Garamond"/>
              <a:cs typeface="Gill Sans"/>
            </a:endParaRPr>
          </a:p>
        </p:txBody>
      </p:sp>
      <p:sp>
        <p:nvSpPr>
          <p:cNvPr id="3" name="Content Placeholder 7"/>
          <p:cNvSpPr txBox="1">
            <a:spLocks/>
          </p:cNvSpPr>
          <p:nvPr/>
        </p:nvSpPr>
        <p:spPr>
          <a:xfrm>
            <a:off x="522941" y="1588249"/>
            <a:ext cx="8282702" cy="48364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pPr>
            <a:r>
              <a:rPr lang="en-US" sz="2400" dirty="0" smtClean="0">
                <a:solidFill>
                  <a:prstClr val="black"/>
                </a:solidFill>
                <a:latin typeface="Garamond"/>
                <a:cs typeface="Garamond"/>
              </a:rPr>
              <a:t>Two heterozygous red-flowering and heterozygous tall plants are crossed.  If both characters are completely dominant, what fraction of their offspring will be tall and red-flowering (on average)?</a:t>
            </a:r>
            <a:endParaRPr lang="en-US" sz="2400" dirty="0">
              <a:solidFill>
                <a:prstClr val="black"/>
              </a:solidFill>
              <a:latin typeface="Garamond"/>
              <a:cs typeface="Garamond"/>
            </a:endParaRPr>
          </a:p>
        </p:txBody>
      </p:sp>
      <p:pic>
        <p:nvPicPr>
          <p:cNvPr id="4" name="Picture 3" descr="4x4punnettsqua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941" y="2750172"/>
            <a:ext cx="3948299" cy="3962400"/>
          </a:xfrm>
          <a:prstGeom prst="rect">
            <a:avLst/>
          </a:prstGeom>
        </p:spPr>
      </p:pic>
      <p:sp>
        <p:nvSpPr>
          <p:cNvPr id="5" name="TextBox 4"/>
          <p:cNvSpPr txBox="1"/>
          <p:nvPr/>
        </p:nvSpPr>
        <p:spPr>
          <a:xfrm>
            <a:off x="5785548" y="3094642"/>
            <a:ext cx="2139251" cy="461665"/>
          </a:xfrm>
          <a:prstGeom prst="rect">
            <a:avLst/>
          </a:prstGeom>
          <a:noFill/>
        </p:spPr>
        <p:txBody>
          <a:bodyPr wrap="square" rtlCol="0">
            <a:spAutoFit/>
          </a:bodyPr>
          <a:lstStyle/>
          <a:p>
            <a:pPr algn="ctr" fontAlgn="auto">
              <a:spcBef>
                <a:spcPts val="0"/>
              </a:spcBef>
              <a:spcAft>
                <a:spcPts val="0"/>
              </a:spcAft>
            </a:pPr>
            <a:r>
              <a:rPr lang="en-US" sz="2400" dirty="0" err="1" smtClean="0">
                <a:solidFill>
                  <a:prstClr val="black"/>
                </a:solidFill>
                <a:latin typeface="Garamond"/>
                <a:ea typeface="+mn-ea"/>
                <a:cs typeface="Garamond"/>
              </a:rPr>
              <a:t>RrTt</a:t>
            </a:r>
            <a:r>
              <a:rPr lang="en-US" sz="2400" dirty="0" smtClean="0">
                <a:solidFill>
                  <a:prstClr val="black"/>
                </a:solidFill>
                <a:latin typeface="Garamond"/>
                <a:ea typeface="+mn-ea"/>
                <a:cs typeface="Garamond"/>
              </a:rPr>
              <a:t> x </a:t>
            </a:r>
            <a:r>
              <a:rPr lang="en-US" sz="24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grpSp>
        <p:nvGrpSpPr>
          <p:cNvPr id="6" name="Group 5"/>
          <p:cNvGrpSpPr/>
          <p:nvPr/>
        </p:nvGrpSpPr>
        <p:grpSpPr>
          <a:xfrm>
            <a:off x="882760" y="2724416"/>
            <a:ext cx="3929541" cy="3803392"/>
            <a:chOff x="882760" y="2724416"/>
            <a:chExt cx="3929541" cy="3803392"/>
          </a:xfrm>
        </p:grpSpPr>
        <p:sp>
          <p:nvSpPr>
            <p:cNvPr id="7" name="TextBox 6"/>
            <p:cNvSpPr txBox="1"/>
            <p:nvPr/>
          </p:nvSpPr>
          <p:spPr>
            <a:xfrm>
              <a:off x="1446381" y="2734884"/>
              <a:ext cx="649119" cy="400110"/>
            </a:xfrm>
            <a:prstGeom prst="rect">
              <a:avLst/>
            </a:prstGeom>
            <a:noFill/>
          </p:spPr>
          <p:txBody>
            <a:bodyPr wrap="square" rtlCol="0">
              <a:spAutoFit/>
            </a:bodyPr>
            <a:lstStyle/>
            <a:p>
              <a:pPr algn="ctr" fontAlgn="auto">
                <a:spcBef>
                  <a:spcPts val="0"/>
                </a:spcBef>
                <a:spcAft>
                  <a:spcPts val="0"/>
                </a:spcAft>
              </a:pPr>
              <a:r>
                <a:rPr lang="en-US" sz="2000" dirty="0" smtClean="0">
                  <a:solidFill>
                    <a:prstClr val="black"/>
                  </a:solidFill>
                  <a:latin typeface="Garamond"/>
                  <a:ea typeface="+mn-ea"/>
                  <a:cs typeface="Garamond"/>
                </a:rPr>
                <a:t>RT</a:t>
              </a:r>
              <a:endParaRPr lang="en-US" sz="2400" dirty="0">
                <a:solidFill>
                  <a:prstClr val="black"/>
                </a:solidFill>
                <a:latin typeface="Garamond"/>
                <a:ea typeface="+mn-ea"/>
                <a:cs typeface="Garamond"/>
              </a:endParaRPr>
            </a:p>
          </p:txBody>
        </p:sp>
        <p:sp>
          <p:nvSpPr>
            <p:cNvPr id="8" name="TextBox 7"/>
            <p:cNvSpPr txBox="1"/>
            <p:nvPr/>
          </p:nvSpPr>
          <p:spPr>
            <a:xfrm>
              <a:off x="2411581" y="2733239"/>
              <a:ext cx="649119" cy="400110"/>
            </a:xfrm>
            <a:prstGeom prst="rect">
              <a:avLst/>
            </a:prstGeom>
            <a:noFill/>
          </p:spPr>
          <p:txBody>
            <a:bodyPr wrap="square" rtlCol="0">
              <a:spAutoFit/>
            </a:bodyPr>
            <a:lstStyle/>
            <a:p>
              <a:pPr algn="ctr" fontAlgn="auto">
                <a:spcBef>
                  <a:spcPts val="0"/>
                </a:spcBef>
                <a:spcAft>
                  <a:spcPts val="0"/>
                </a:spcAft>
              </a:pPr>
              <a:r>
                <a:rPr lang="en-US" sz="2000" dirty="0" smtClean="0">
                  <a:solidFill>
                    <a:prstClr val="black"/>
                  </a:solidFill>
                  <a:latin typeface="Garamond"/>
                  <a:ea typeface="+mn-ea"/>
                  <a:cs typeface="Garamond"/>
                </a:rPr>
                <a:t>Rt</a:t>
              </a:r>
              <a:endParaRPr lang="en-US" sz="2400" dirty="0">
                <a:solidFill>
                  <a:prstClr val="black"/>
                </a:solidFill>
                <a:latin typeface="Garamond"/>
                <a:ea typeface="+mn-ea"/>
                <a:cs typeface="Garamond"/>
              </a:endParaRPr>
            </a:p>
          </p:txBody>
        </p:sp>
        <p:sp>
          <p:nvSpPr>
            <p:cNvPr id="9" name="TextBox 8"/>
            <p:cNvSpPr txBox="1"/>
            <p:nvPr/>
          </p:nvSpPr>
          <p:spPr>
            <a:xfrm>
              <a:off x="3241313" y="2727235"/>
              <a:ext cx="649119" cy="400110"/>
            </a:xfrm>
            <a:prstGeom prst="rect">
              <a:avLst/>
            </a:prstGeom>
            <a:noFill/>
          </p:spPr>
          <p:txBody>
            <a:bodyPr wrap="square" rtlCol="0">
              <a:spAutoFit/>
            </a:bodyPr>
            <a:lstStyle/>
            <a:p>
              <a:pPr algn="ctr" fontAlgn="auto">
                <a:spcBef>
                  <a:spcPts val="0"/>
                </a:spcBef>
                <a:spcAft>
                  <a:spcPts val="0"/>
                </a:spcAft>
              </a:pPr>
              <a:r>
                <a:rPr lang="en-US" sz="2000" dirty="0" smtClean="0">
                  <a:solidFill>
                    <a:prstClr val="black"/>
                  </a:solidFill>
                  <a:latin typeface="Garamond"/>
                  <a:ea typeface="+mn-ea"/>
                  <a:cs typeface="Garamond"/>
                </a:rPr>
                <a:t>rT</a:t>
              </a:r>
              <a:endParaRPr lang="en-US" sz="2400" dirty="0">
                <a:solidFill>
                  <a:prstClr val="black"/>
                </a:solidFill>
                <a:latin typeface="Garamond"/>
                <a:ea typeface="+mn-ea"/>
                <a:cs typeface="Garamond"/>
              </a:endParaRPr>
            </a:p>
          </p:txBody>
        </p:sp>
        <p:sp>
          <p:nvSpPr>
            <p:cNvPr id="10" name="TextBox 9"/>
            <p:cNvSpPr txBox="1"/>
            <p:nvPr/>
          </p:nvSpPr>
          <p:spPr>
            <a:xfrm>
              <a:off x="4163182" y="2724416"/>
              <a:ext cx="649119"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rt</a:t>
              </a:r>
              <a:endParaRPr lang="en-US" sz="2400" dirty="0">
                <a:solidFill>
                  <a:prstClr val="black"/>
                </a:solidFill>
                <a:latin typeface="Garamond"/>
                <a:ea typeface="+mn-ea"/>
                <a:cs typeface="Garamond"/>
              </a:endParaRPr>
            </a:p>
          </p:txBody>
        </p:sp>
        <p:sp>
          <p:nvSpPr>
            <p:cNvPr id="11" name="TextBox 10"/>
            <p:cNvSpPr txBox="1"/>
            <p:nvPr/>
          </p:nvSpPr>
          <p:spPr>
            <a:xfrm>
              <a:off x="882760" y="3120052"/>
              <a:ext cx="649119" cy="707886"/>
            </a:xfrm>
            <a:prstGeom prst="rect">
              <a:avLst/>
            </a:prstGeom>
            <a:noFill/>
          </p:spPr>
          <p:txBody>
            <a:bodyPr wrap="square" rtlCol="0">
              <a:spAutoFit/>
            </a:bodyPr>
            <a:lstStyle/>
            <a:p>
              <a:pPr algn="ctr" fontAlgn="auto">
                <a:spcBef>
                  <a:spcPts val="0"/>
                </a:spcBef>
                <a:spcAft>
                  <a:spcPts val="0"/>
                </a:spcAft>
              </a:pPr>
              <a:r>
                <a:rPr lang="en-US" sz="2000" dirty="0" smtClean="0">
                  <a:solidFill>
                    <a:prstClr val="black"/>
                  </a:solidFill>
                  <a:latin typeface="Garamond"/>
                  <a:ea typeface="+mn-ea"/>
                  <a:cs typeface="Garamond"/>
                </a:rPr>
                <a:t>R</a:t>
              </a:r>
            </a:p>
            <a:p>
              <a:pPr algn="ctr" fontAlgn="auto">
                <a:spcBef>
                  <a:spcPts val="0"/>
                </a:spcBef>
                <a:spcAft>
                  <a:spcPts val="0"/>
                </a:spcAft>
              </a:pPr>
              <a:r>
                <a:rPr lang="en-US" sz="2000" dirty="0" smtClean="0">
                  <a:solidFill>
                    <a:prstClr val="black"/>
                  </a:solidFill>
                  <a:latin typeface="Garamond"/>
                  <a:ea typeface="+mn-ea"/>
                  <a:cs typeface="Garamond"/>
                </a:rPr>
                <a:t>T</a:t>
              </a:r>
              <a:endParaRPr lang="en-US" sz="2400" dirty="0">
                <a:solidFill>
                  <a:prstClr val="black"/>
                </a:solidFill>
                <a:latin typeface="Garamond"/>
                <a:ea typeface="+mn-ea"/>
                <a:cs typeface="Garamond"/>
              </a:endParaRPr>
            </a:p>
          </p:txBody>
        </p:sp>
        <p:sp>
          <p:nvSpPr>
            <p:cNvPr id="12" name="TextBox 11"/>
            <p:cNvSpPr txBox="1"/>
            <p:nvPr/>
          </p:nvSpPr>
          <p:spPr>
            <a:xfrm>
              <a:off x="882760" y="4049392"/>
              <a:ext cx="649119" cy="707886"/>
            </a:xfrm>
            <a:prstGeom prst="rect">
              <a:avLst/>
            </a:prstGeom>
            <a:noFill/>
          </p:spPr>
          <p:txBody>
            <a:bodyPr wrap="square" rtlCol="0">
              <a:spAutoFit/>
            </a:bodyPr>
            <a:lstStyle/>
            <a:p>
              <a:pPr algn="ctr" fontAlgn="auto">
                <a:spcBef>
                  <a:spcPts val="0"/>
                </a:spcBef>
                <a:spcAft>
                  <a:spcPts val="0"/>
                </a:spcAft>
              </a:pPr>
              <a:r>
                <a:rPr lang="en-US" sz="2000" dirty="0" smtClean="0">
                  <a:solidFill>
                    <a:prstClr val="black"/>
                  </a:solidFill>
                  <a:latin typeface="Garamond"/>
                  <a:ea typeface="+mn-ea"/>
                  <a:cs typeface="Garamond"/>
                </a:rPr>
                <a:t>R</a:t>
              </a:r>
            </a:p>
            <a:p>
              <a:pPr algn="ctr" fontAlgn="auto">
                <a:spcBef>
                  <a:spcPts val="0"/>
                </a:spcBef>
                <a:spcAft>
                  <a:spcPts val="0"/>
                </a:spcAft>
              </a:pPr>
              <a:r>
                <a:rPr lang="en-US" sz="2000" dirty="0">
                  <a:solidFill>
                    <a:prstClr val="black"/>
                  </a:solidFill>
                  <a:latin typeface="Garamond"/>
                  <a:ea typeface="+mn-ea"/>
                  <a:cs typeface="Garamond"/>
                </a:rPr>
                <a:t>t</a:t>
              </a:r>
              <a:endParaRPr lang="en-US" sz="2400" dirty="0">
                <a:solidFill>
                  <a:prstClr val="black"/>
                </a:solidFill>
                <a:latin typeface="Garamond"/>
                <a:ea typeface="+mn-ea"/>
                <a:cs typeface="Garamond"/>
              </a:endParaRPr>
            </a:p>
          </p:txBody>
        </p:sp>
        <p:sp>
          <p:nvSpPr>
            <p:cNvPr id="13" name="TextBox 12"/>
            <p:cNvSpPr txBox="1"/>
            <p:nvPr/>
          </p:nvSpPr>
          <p:spPr>
            <a:xfrm>
              <a:off x="882760" y="4945864"/>
              <a:ext cx="649119" cy="707886"/>
            </a:xfrm>
            <a:prstGeom prst="rect">
              <a:avLst/>
            </a:prstGeom>
            <a:noFill/>
          </p:spPr>
          <p:txBody>
            <a:bodyPr wrap="square" rtlCol="0">
              <a:spAutoFit/>
            </a:bodyPr>
            <a:lstStyle/>
            <a:p>
              <a:pPr algn="ctr" fontAlgn="auto">
                <a:spcBef>
                  <a:spcPts val="0"/>
                </a:spcBef>
                <a:spcAft>
                  <a:spcPts val="0"/>
                </a:spcAft>
              </a:pPr>
              <a:r>
                <a:rPr lang="en-US" sz="2000" dirty="0">
                  <a:solidFill>
                    <a:prstClr val="black"/>
                  </a:solidFill>
                  <a:latin typeface="Garamond"/>
                  <a:ea typeface="+mn-ea"/>
                  <a:cs typeface="Garamond"/>
                </a:rPr>
                <a:t>r</a:t>
              </a:r>
              <a:endParaRPr lang="en-US" sz="2000" dirty="0" smtClean="0">
                <a:solidFill>
                  <a:prstClr val="black"/>
                </a:solidFill>
                <a:latin typeface="Garamond"/>
                <a:ea typeface="+mn-ea"/>
                <a:cs typeface="Garamond"/>
              </a:endParaRPr>
            </a:p>
            <a:p>
              <a:pPr algn="ctr" fontAlgn="auto">
                <a:spcBef>
                  <a:spcPts val="0"/>
                </a:spcBef>
                <a:spcAft>
                  <a:spcPts val="0"/>
                </a:spcAft>
              </a:pPr>
              <a:r>
                <a:rPr lang="en-US" sz="2000" dirty="0" smtClean="0">
                  <a:solidFill>
                    <a:prstClr val="black"/>
                  </a:solidFill>
                  <a:latin typeface="Garamond"/>
                  <a:ea typeface="+mn-ea"/>
                  <a:cs typeface="Garamond"/>
                </a:rPr>
                <a:t>T</a:t>
              </a:r>
              <a:endParaRPr lang="en-US" sz="2400" dirty="0">
                <a:solidFill>
                  <a:prstClr val="black"/>
                </a:solidFill>
                <a:latin typeface="Garamond"/>
                <a:ea typeface="+mn-ea"/>
                <a:cs typeface="Garamond"/>
              </a:endParaRPr>
            </a:p>
          </p:txBody>
        </p:sp>
        <p:sp>
          <p:nvSpPr>
            <p:cNvPr id="14" name="TextBox 13"/>
            <p:cNvSpPr txBox="1"/>
            <p:nvPr/>
          </p:nvSpPr>
          <p:spPr>
            <a:xfrm>
              <a:off x="882760" y="5819922"/>
              <a:ext cx="649119" cy="707886"/>
            </a:xfrm>
            <a:prstGeom prst="rect">
              <a:avLst/>
            </a:prstGeom>
            <a:noFill/>
          </p:spPr>
          <p:txBody>
            <a:bodyPr wrap="square" rtlCol="0">
              <a:spAutoFit/>
            </a:bodyPr>
            <a:lstStyle/>
            <a:p>
              <a:pPr algn="ctr" fontAlgn="auto">
                <a:spcBef>
                  <a:spcPts val="0"/>
                </a:spcBef>
                <a:spcAft>
                  <a:spcPts val="0"/>
                </a:spcAft>
              </a:pPr>
              <a:r>
                <a:rPr lang="en-US" sz="2000" dirty="0">
                  <a:solidFill>
                    <a:prstClr val="black"/>
                  </a:solidFill>
                  <a:latin typeface="Garamond"/>
                  <a:ea typeface="+mn-ea"/>
                  <a:cs typeface="Garamond"/>
                </a:rPr>
                <a:t>r</a:t>
              </a:r>
              <a:endParaRPr lang="en-US" sz="2000" dirty="0" smtClean="0">
                <a:solidFill>
                  <a:prstClr val="black"/>
                </a:solidFill>
                <a:latin typeface="Garamond"/>
                <a:ea typeface="+mn-ea"/>
                <a:cs typeface="Garamond"/>
              </a:endParaRPr>
            </a:p>
            <a:p>
              <a:pPr algn="ctr" fontAlgn="auto">
                <a:spcBef>
                  <a:spcPts val="0"/>
                </a:spcBef>
                <a:spcAft>
                  <a:spcPts val="0"/>
                </a:spcAft>
              </a:pPr>
              <a:r>
                <a:rPr lang="en-US" sz="2000" dirty="0">
                  <a:solidFill>
                    <a:prstClr val="black"/>
                  </a:solidFill>
                  <a:latin typeface="Garamond"/>
                  <a:ea typeface="+mn-ea"/>
                  <a:cs typeface="Garamond"/>
                </a:rPr>
                <a:t>t</a:t>
              </a:r>
              <a:endParaRPr lang="en-US" sz="2400" dirty="0">
                <a:solidFill>
                  <a:prstClr val="black"/>
                </a:solidFill>
                <a:latin typeface="Garamond"/>
                <a:ea typeface="+mn-ea"/>
                <a:cs typeface="Garamond"/>
              </a:endParaRPr>
            </a:p>
          </p:txBody>
        </p:sp>
      </p:grpSp>
      <p:grpSp>
        <p:nvGrpSpPr>
          <p:cNvPr id="16" name="Group 15"/>
          <p:cNvGrpSpPr/>
          <p:nvPr/>
        </p:nvGrpSpPr>
        <p:grpSpPr>
          <a:xfrm>
            <a:off x="1463661" y="3363529"/>
            <a:ext cx="3314689" cy="3043897"/>
            <a:chOff x="1463661" y="3363529"/>
            <a:chExt cx="3314689" cy="3043897"/>
          </a:xfrm>
        </p:grpSpPr>
        <p:sp>
          <p:nvSpPr>
            <p:cNvPr id="17" name="Rounded Rectangle 16"/>
            <p:cNvSpPr/>
            <p:nvPr/>
          </p:nvSpPr>
          <p:spPr>
            <a:xfrm>
              <a:off x="3241313" y="4276800"/>
              <a:ext cx="658368" cy="323386"/>
            </a:xfrm>
            <a:prstGeom prst="roundRect">
              <a:avLst/>
            </a:prstGeom>
            <a:solidFill>
              <a:schemeClr val="bg1">
                <a:lumMod val="65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Garamond"/>
                <a:cs typeface="Garamond"/>
              </a:endParaRPr>
            </a:p>
          </p:txBody>
        </p:sp>
        <p:sp>
          <p:nvSpPr>
            <p:cNvPr id="18" name="Rounded Rectangle 17"/>
            <p:cNvSpPr/>
            <p:nvPr/>
          </p:nvSpPr>
          <p:spPr>
            <a:xfrm>
              <a:off x="4119982" y="3380809"/>
              <a:ext cx="658368" cy="323386"/>
            </a:xfrm>
            <a:prstGeom prst="roundRect">
              <a:avLst/>
            </a:prstGeom>
            <a:solidFill>
              <a:schemeClr val="bg1">
                <a:lumMod val="65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Garamond"/>
                <a:cs typeface="Garamond"/>
              </a:endParaRPr>
            </a:p>
          </p:txBody>
        </p:sp>
        <p:sp>
          <p:nvSpPr>
            <p:cNvPr id="19" name="Rounded Rectangle 18"/>
            <p:cNvSpPr/>
            <p:nvPr/>
          </p:nvSpPr>
          <p:spPr>
            <a:xfrm>
              <a:off x="1463661" y="3363529"/>
              <a:ext cx="656850" cy="323386"/>
            </a:xfrm>
            <a:prstGeom prst="roundRect">
              <a:avLst/>
            </a:prstGeom>
            <a:solidFill>
              <a:schemeClr val="bg1">
                <a:lumMod val="65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Garamond"/>
                <a:cs typeface="Garamond"/>
              </a:endParaRPr>
            </a:p>
          </p:txBody>
        </p:sp>
        <p:sp>
          <p:nvSpPr>
            <p:cNvPr id="20" name="Rounded Rectangle 19"/>
            <p:cNvSpPr/>
            <p:nvPr/>
          </p:nvSpPr>
          <p:spPr>
            <a:xfrm>
              <a:off x="1463661" y="4276800"/>
              <a:ext cx="658368" cy="323386"/>
            </a:xfrm>
            <a:prstGeom prst="roundRect">
              <a:avLst/>
            </a:prstGeom>
            <a:solidFill>
              <a:schemeClr val="bg1">
                <a:lumMod val="65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Garamond"/>
                <a:cs typeface="Garamond"/>
              </a:endParaRPr>
            </a:p>
          </p:txBody>
        </p:sp>
        <p:sp>
          <p:nvSpPr>
            <p:cNvPr id="21" name="Rounded Rectangle 20"/>
            <p:cNvSpPr/>
            <p:nvPr/>
          </p:nvSpPr>
          <p:spPr>
            <a:xfrm>
              <a:off x="3249953" y="3377408"/>
              <a:ext cx="658368" cy="323386"/>
            </a:xfrm>
            <a:prstGeom prst="roundRect">
              <a:avLst/>
            </a:prstGeom>
            <a:solidFill>
              <a:schemeClr val="bg1">
                <a:lumMod val="65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Garamond"/>
                <a:cs typeface="Garamond"/>
              </a:endParaRPr>
            </a:p>
          </p:txBody>
        </p:sp>
        <p:sp>
          <p:nvSpPr>
            <p:cNvPr id="22" name="Rounded Rectangle 21"/>
            <p:cNvSpPr/>
            <p:nvPr/>
          </p:nvSpPr>
          <p:spPr>
            <a:xfrm>
              <a:off x="2345606" y="3363529"/>
              <a:ext cx="658368" cy="323386"/>
            </a:xfrm>
            <a:prstGeom prst="roundRect">
              <a:avLst/>
            </a:prstGeom>
            <a:solidFill>
              <a:schemeClr val="bg1">
                <a:lumMod val="65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Garamond"/>
                <a:cs typeface="Garamond"/>
              </a:endParaRPr>
            </a:p>
          </p:txBody>
        </p:sp>
        <p:sp>
          <p:nvSpPr>
            <p:cNvPr id="23" name="Rounded Rectangle 22"/>
            <p:cNvSpPr/>
            <p:nvPr/>
          </p:nvSpPr>
          <p:spPr>
            <a:xfrm>
              <a:off x="1463661" y="5156932"/>
              <a:ext cx="658368" cy="323386"/>
            </a:xfrm>
            <a:prstGeom prst="roundRect">
              <a:avLst/>
            </a:prstGeom>
            <a:solidFill>
              <a:schemeClr val="bg1">
                <a:lumMod val="65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Garamond"/>
                <a:cs typeface="Garamond"/>
              </a:endParaRPr>
            </a:p>
          </p:txBody>
        </p:sp>
        <p:sp>
          <p:nvSpPr>
            <p:cNvPr id="24" name="Rounded Rectangle 23"/>
            <p:cNvSpPr/>
            <p:nvPr/>
          </p:nvSpPr>
          <p:spPr>
            <a:xfrm>
              <a:off x="2345606" y="5156932"/>
              <a:ext cx="658368" cy="323386"/>
            </a:xfrm>
            <a:prstGeom prst="roundRect">
              <a:avLst/>
            </a:prstGeom>
            <a:solidFill>
              <a:schemeClr val="bg1">
                <a:lumMod val="65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Garamond"/>
                <a:cs typeface="Garamond"/>
              </a:endParaRPr>
            </a:p>
          </p:txBody>
        </p:sp>
        <p:sp>
          <p:nvSpPr>
            <p:cNvPr id="25" name="Rounded Rectangle 24"/>
            <p:cNvSpPr/>
            <p:nvPr/>
          </p:nvSpPr>
          <p:spPr>
            <a:xfrm>
              <a:off x="1463661" y="6084040"/>
              <a:ext cx="658368" cy="323386"/>
            </a:xfrm>
            <a:prstGeom prst="roundRect">
              <a:avLst/>
            </a:prstGeom>
            <a:solidFill>
              <a:schemeClr val="bg1">
                <a:lumMod val="65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Garamond"/>
                <a:cs typeface="Garamond"/>
              </a:endParaRPr>
            </a:p>
          </p:txBody>
        </p:sp>
      </p:grpSp>
      <p:grpSp>
        <p:nvGrpSpPr>
          <p:cNvPr id="26" name="Group 25"/>
          <p:cNvGrpSpPr/>
          <p:nvPr/>
        </p:nvGrpSpPr>
        <p:grpSpPr>
          <a:xfrm>
            <a:off x="1365340" y="3297772"/>
            <a:ext cx="3481521" cy="3126934"/>
            <a:chOff x="1397061" y="3299734"/>
            <a:chExt cx="3481521" cy="3126934"/>
          </a:xfrm>
        </p:grpSpPr>
        <p:sp>
          <p:nvSpPr>
            <p:cNvPr id="27" name="TextBox 26"/>
            <p:cNvSpPr txBox="1"/>
            <p:nvPr/>
          </p:nvSpPr>
          <p:spPr>
            <a:xfrm>
              <a:off x="1397061" y="3319265"/>
              <a:ext cx="822280" cy="400110"/>
            </a:xfrm>
            <a:prstGeom prst="rect">
              <a:avLst/>
            </a:prstGeom>
            <a:noFill/>
          </p:spPr>
          <p:txBody>
            <a:bodyPr wrap="square" rtlCol="0">
              <a:spAutoFit/>
            </a:bodyPr>
            <a:lstStyle/>
            <a:p>
              <a:pPr algn="ctr" fontAlgn="auto">
                <a:spcBef>
                  <a:spcPts val="0"/>
                </a:spcBef>
                <a:spcAft>
                  <a:spcPts val="0"/>
                </a:spcAft>
              </a:pPr>
              <a:r>
                <a:rPr lang="en-US" sz="2000" dirty="0"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28" name="TextBox 27"/>
            <p:cNvSpPr txBox="1"/>
            <p:nvPr/>
          </p:nvSpPr>
          <p:spPr>
            <a:xfrm>
              <a:off x="2280532" y="3312725"/>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29" name="TextBox 28"/>
            <p:cNvSpPr txBox="1"/>
            <p:nvPr/>
          </p:nvSpPr>
          <p:spPr>
            <a:xfrm>
              <a:off x="1397061" y="4217356"/>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30" name="TextBox 29"/>
            <p:cNvSpPr txBox="1"/>
            <p:nvPr/>
          </p:nvSpPr>
          <p:spPr>
            <a:xfrm>
              <a:off x="3180964" y="3299734"/>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31" name="TextBox 30"/>
            <p:cNvSpPr txBox="1"/>
            <p:nvPr/>
          </p:nvSpPr>
          <p:spPr>
            <a:xfrm>
              <a:off x="4032673" y="3317964"/>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32" name="TextBox 31"/>
            <p:cNvSpPr txBox="1"/>
            <p:nvPr/>
          </p:nvSpPr>
          <p:spPr>
            <a:xfrm>
              <a:off x="1397061" y="5080208"/>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33" name="TextBox 32"/>
            <p:cNvSpPr txBox="1"/>
            <p:nvPr/>
          </p:nvSpPr>
          <p:spPr>
            <a:xfrm>
              <a:off x="1397061" y="6004837"/>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34" name="TextBox 33"/>
            <p:cNvSpPr txBox="1"/>
            <p:nvPr/>
          </p:nvSpPr>
          <p:spPr>
            <a:xfrm>
              <a:off x="2280532" y="4217356"/>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35" name="TextBox 34"/>
            <p:cNvSpPr txBox="1"/>
            <p:nvPr/>
          </p:nvSpPr>
          <p:spPr>
            <a:xfrm>
              <a:off x="3163684" y="4217356"/>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36" name="TextBox 35"/>
            <p:cNvSpPr txBox="1"/>
            <p:nvPr/>
          </p:nvSpPr>
          <p:spPr>
            <a:xfrm>
              <a:off x="2285126" y="5080208"/>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37" name="TextBox 36"/>
            <p:cNvSpPr txBox="1"/>
            <p:nvPr/>
          </p:nvSpPr>
          <p:spPr>
            <a:xfrm>
              <a:off x="3164356" y="5085849"/>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38" name="TextBox 37"/>
            <p:cNvSpPr txBox="1"/>
            <p:nvPr/>
          </p:nvSpPr>
          <p:spPr>
            <a:xfrm>
              <a:off x="4040694" y="6002202"/>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39" name="TextBox 38"/>
            <p:cNvSpPr txBox="1"/>
            <p:nvPr/>
          </p:nvSpPr>
          <p:spPr>
            <a:xfrm>
              <a:off x="4040694" y="4200076"/>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40" name="TextBox 39"/>
            <p:cNvSpPr txBox="1"/>
            <p:nvPr/>
          </p:nvSpPr>
          <p:spPr>
            <a:xfrm>
              <a:off x="4056302" y="5080208"/>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41" name="TextBox 40"/>
            <p:cNvSpPr txBox="1"/>
            <p:nvPr/>
          </p:nvSpPr>
          <p:spPr>
            <a:xfrm>
              <a:off x="3167265" y="5998074"/>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42" name="TextBox 41"/>
            <p:cNvSpPr txBox="1"/>
            <p:nvPr/>
          </p:nvSpPr>
          <p:spPr>
            <a:xfrm>
              <a:off x="2285126" y="6026558"/>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grpSp>
      <p:sp>
        <p:nvSpPr>
          <p:cNvPr id="43" name="TextBox 42"/>
          <p:cNvSpPr txBox="1"/>
          <p:nvPr/>
        </p:nvSpPr>
        <p:spPr>
          <a:xfrm>
            <a:off x="6655086" y="4121492"/>
            <a:ext cx="1011702" cy="461665"/>
          </a:xfrm>
          <a:prstGeom prst="rect">
            <a:avLst/>
          </a:prstGeom>
          <a:noFill/>
        </p:spPr>
        <p:txBody>
          <a:bodyPr wrap="square" rtlCol="0">
            <a:spAutoFit/>
          </a:bodyPr>
          <a:lstStyle/>
          <a:p>
            <a:pPr algn="ctr" fontAlgn="auto">
              <a:spcBef>
                <a:spcPts val="0"/>
              </a:spcBef>
              <a:spcAft>
                <a:spcPts val="0"/>
              </a:spcAft>
            </a:pPr>
            <a:r>
              <a:rPr lang="en-US" sz="2400" dirty="0" smtClean="0">
                <a:solidFill>
                  <a:prstClr val="black"/>
                </a:solidFill>
                <a:latin typeface="Garamond"/>
                <a:ea typeface="+mn-ea"/>
                <a:cs typeface="Garamond"/>
              </a:rPr>
              <a:t>9/16</a:t>
            </a:r>
            <a:endParaRPr lang="en-US" sz="2400" dirty="0">
              <a:solidFill>
                <a:prstClr val="black"/>
              </a:solidFill>
              <a:latin typeface="Garamond"/>
              <a:ea typeface="+mn-ea"/>
              <a:cs typeface="Garamond"/>
            </a:endParaRPr>
          </a:p>
        </p:txBody>
      </p:sp>
      <p:sp>
        <p:nvSpPr>
          <p:cNvPr id="44" name="Rectangle 43"/>
          <p:cNvSpPr/>
          <p:nvPr/>
        </p:nvSpPr>
        <p:spPr>
          <a:xfrm>
            <a:off x="6655086" y="4160711"/>
            <a:ext cx="1011702" cy="45479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a:solidFill>
                <a:prstClr val="black"/>
              </a:solidFill>
              <a:latin typeface="Garamond"/>
              <a:cs typeface="Garamond"/>
            </a:endParaRPr>
          </a:p>
        </p:txBody>
      </p:sp>
    </p:spTree>
    <p:extLst>
      <p:ext uri="{BB962C8B-B14F-4D97-AF65-F5344CB8AC3E}">
        <p14:creationId xmlns:p14="http://schemas.microsoft.com/office/powerpoint/2010/main" val="2673969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3" grpId="0"/>
      <p:bldP spid="43" grpId="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3"/>
          <p:cNvSpPr>
            <a:spLocks noGrp="1"/>
          </p:cNvSpPr>
          <p:nvPr>
            <p:ph type="body" sz="quarter" idx="4294967295"/>
          </p:nvPr>
        </p:nvSpPr>
        <p:spPr>
          <a:xfrm>
            <a:off x="0" y="119901"/>
            <a:ext cx="8027920" cy="656665"/>
          </a:xfrm>
          <a:prstGeom prst="rect">
            <a:avLst/>
          </a:prstGeom>
        </p:spPr>
        <p:txBody>
          <a:bodyPr/>
          <a:lstStyle/>
          <a:p>
            <a:pPr marL="0" lvl="0" indent="0">
              <a:buNone/>
            </a:pPr>
            <a:r>
              <a:rPr lang="en-US" sz="4400" dirty="0" smtClean="0">
                <a:solidFill>
                  <a:srgbClr val="003D71"/>
                </a:solidFill>
                <a:latin typeface="Garamond"/>
                <a:cs typeface="Gill Sans"/>
              </a:rPr>
              <a:t>Dihybrid Crosses</a:t>
            </a:r>
            <a:endParaRPr lang="en-US" sz="4400" dirty="0">
              <a:solidFill>
                <a:srgbClr val="003D71"/>
              </a:solidFill>
              <a:latin typeface="Garamond"/>
              <a:cs typeface="Gill Sans"/>
            </a:endParaRPr>
          </a:p>
        </p:txBody>
      </p:sp>
      <p:sp>
        <p:nvSpPr>
          <p:cNvPr id="45" name="Content Placeholder 7"/>
          <p:cNvSpPr txBox="1">
            <a:spLocks/>
          </p:cNvSpPr>
          <p:nvPr/>
        </p:nvSpPr>
        <p:spPr>
          <a:xfrm>
            <a:off x="522941" y="1588249"/>
            <a:ext cx="8282702" cy="48364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pPr>
            <a:r>
              <a:rPr lang="en-US" sz="2400" dirty="0" smtClean="0">
                <a:solidFill>
                  <a:prstClr val="black"/>
                </a:solidFill>
                <a:latin typeface="Garamond"/>
                <a:cs typeface="Garamond"/>
              </a:rPr>
              <a:t>Two heterozygous red-flowering and heterozygous tall plants are crossed.  If both characters are completely dominant, what are the average genotypic and phenotypic ratios?</a:t>
            </a:r>
            <a:endParaRPr lang="en-US" sz="2400" dirty="0">
              <a:solidFill>
                <a:prstClr val="black"/>
              </a:solidFill>
              <a:latin typeface="Garamond"/>
              <a:cs typeface="Garamond"/>
            </a:endParaRPr>
          </a:p>
        </p:txBody>
      </p:sp>
      <p:pic>
        <p:nvPicPr>
          <p:cNvPr id="46" name="Picture 45" descr="4x4punnettsqua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941" y="2750172"/>
            <a:ext cx="3948299" cy="3962400"/>
          </a:xfrm>
          <a:prstGeom prst="rect">
            <a:avLst/>
          </a:prstGeom>
        </p:spPr>
      </p:pic>
      <p:grpSp>
        <p:nvGrpSpPr>
          <p:cNvPr id="47" name="Group 46"/>
          <p:cNvGrpSpPr/>
          <p:nvPr/>
        </p:nvGrpSpPr>
        <p:grpSpPr>
          <a:xfrm>
            <a:off x="882760" y="2724416"/>
            <a:ext cx="3929541" cy="3803392"/>
            <a:chOff x="882760" y="2724416"/>
            <a:chExt cx="3929541" cy="3803392"/>
          </a:xfrm>
        </p:grpSpPr>
        <p:sp>
          <p:nvSpPr>
            <p:cNvPr id="48" name="TextBox 47"/>
            <p:cNvSpPr txBox="1"/>
            <p:nvPr/>
          </p:nvSpPr>
          <p:spPr>
            <a:xfrm>
              <a:off x="1446381" y="2734884"/>
              <a:ext cx="649119" cy="400110"/>
            </a:xfrm>
            <a:prstGeom prst="rect">
              <a:avLst/>
            </a:prstGeom>
            <a:noFill/>
          </p:spPr>
          <p:txBody>
            <a:bodyPr wrap="square" rtlCol="0">
              <a:spAutoFit/>
            </a:bodyPr>
            <a:lstStyle/>
            <a:p>
              <a:pPr algn="ctr" fontAlgn="auto">
                <a:spcBef>
                  <a:spcPts val="0"/>
                </a:spcBef>
                <a:spcAft>
                  <a:spcPts val="0"/>
                </a:spcAft>
              </a:pPr>
              <a:r>
                <a:rPr lang="en-US" sz="2000" dirty="0" smtClean="0">
                  <a:solidFill>
                    <a:prstClr val="black"/>
                  </a:solidFill>
                  <a:latin typeface="Garamond"/>
                  <a:ea typeface="+mn-ea"/>
                  <a:cs typeface="Garamond"/>
                </a:rPr>
                <a:t>RT</a:t>
              </a:r>
              <a:endParaRPr lang="en-US" sz="2400" dirty="0">
                <a:solidFill>
                  <a:prstClr val="black"/>
                </a:solidFill>
                <a:latin typeface="Garamond"/>
                <a:ea typeface="+mn-ea"/>
                <a:cs typeface="Garamond"/>
              </a:endParaRPr>
            </a:p>
          </p:txBody>
        </p:sp>
        <p:sp>
          <p:nvSpPr>
            <p:cNvPr id="49" name="TextBox 48"/>
            <p:cNvSpPr txBox="1"/>
            <p:nvPr/>
          </p:nvSpPr>
          <p:spPr>
            <a:xfrm>
              <a:off x="2411581" y="2733239"/>
              <a:ext cx="649119" cy="400110"/>
            </a:xfrm>
            <a:prstGeom prst="rect">
              <a:avLst/>
            </a:prstGeom>
            <a:noFill/>
          </p:spPr>
          <p:txBody>
            <a:bodyPr wrap="square" rtlCol="0">
              <a:spAutoFit/>
            </a:bodyPr>
            <a:lstStyle/>
            <a:p>
              <a:pPr algn="ctr" fontAlgn="auto">
                <a:spcBef>
                  <a:spcPts val="0"/>
                </a:spcBef>
                <a:spcAft>
                  <a:spcPts val="0"/>
                </a:spcAft>
              </a:pPr>
              <a:r>
                <a:rPr lang="en-US" sz="2000" dirty="0" smtClean="0">
                  <a:solidFill>
                    <a:prstClr val="black"/>
                  </a:solidFill>
                  <a:latin typeface="Garamond"/>
                  <a:ea typeface="+mn-ea"/>
                  <a:cs typeface="Garamond"/>
                </a:rPr>
                <a:t>Rt</a:t>
              </a:r>
              <a:endParaRPr lang="en-US" sz="2400" dirty="0">
                <a:solidFill>
                  <a:prstClr val="black"/>
                </a:solidFill>
                <a:latin typeface="Garamond"/>
                <a:ea typeface="+mn-ea"/>
                <a:cs typeface="Garamond"/>
              </a:endParaRPr>
            </a:p>
          </p:txBody>
        </p:sp>
        <p:sp>
          <p:nvSpPr>
            <p:cNvPr id="50" name="TextBox 49"/>
            <p:cNvSpPr txBox="1"/>
            <p:nvPr/>
          </p:nvSpPr>
          <p:spPr>
            <a:xfrm>
              <a:off x="3241313" y="2727235"/>
              <a:ext cx="649119" cy="400110"/>
            </a:xfrm>
            <a:prstGeom prst="rect">
              <a:avLst/>
            </a:prstGeom>
            <a:noFill/>
          </p:spPr>
          <p:txBody>
            <a:bodyPr wrap="square" rtlCol="0">
              <a:spAutoFit/>
            </a:bodyPr>
            <a:lstStyle/>
            <a:p>
              <a:pPr algn="ctr" fontAlgn="auto">
                <a:spcBef>
                  <a:spcPts val="0"/>
                </a:spcBef>
                <a:spcAft>
                  <a:spcPts val="0"/>
                </a:spcAft>
              </a:pPr>
              <a:r>
                <a:rPr lang="en-US" sz="2000" dirty="0" smtClean="0">
                  <a:solidFill>
                    <a:prstClr val="black"/>
                  </a:solidFill>
                  <a:latin typeface="Garamond"/>
                  <a:ea typeface="+mn-ea"/>
                  <a:cs typeface="Garamond"/>
                </a:rPr>
                <a:t>rT</a:t>
              </a:r>
              <a:endParaRPr lang="en-US" sz="2400" dirty="0">
                <a:solidFill>
                  <a:prstClr val="black"/>
                </a:solidFill>
                <a:latin typeface="Garamond"/>
                <a:ea typeface="+mn-ea"/>
                <a:cs typeface="Garamond"/>
              </a:endParaRPr>
            </a:p>
          </p:txBody>
        </p:sp>
        <p:sp>
          <p:nvSpPr>
            <p:cNvPr id="51" name="TextBox 50"/>
            <p:cNvSpPr txBox="1"/>
            <p:nvPr/>
          </p:nvSpPr>
          <p:spPr>
            <a:xfrm>
              <a:off x="4163182" y="2724416"/>
              <a:ext cx="649119"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rt</a:t>
              </a:r>
              <a:endParaRPr lang="en-US" sz="2400" dirty="0">
                <a:solidFill>
                  <a:prstClr val="black"/>
                </a:solidFill>
                <a:latin typeface="Garamond"/>
                <a:ea typeface="+mn-ea"/>
                <a:cs typeface="Garamond"/>
              </a:endParaRPr>
            </a:p>
          </p:txBody>
        </p:sp>
        <p:sp>
          <p:nvSpPr>
            <p:cNvPr id="52" name="TextBox 51"/>
            <p:cNvSpPr txBox="1"/>
            <p:nvPr/>
          </p:nvSpPr>
          <p:spPr>
            <a:xfrm>
              <a:off x="882760" y="3120052"/>
              <a:ext cx="649119" cy="707886"/>
            </a:xfrm>
            <a:prstGeom prst="rect">
              <a:avLst/>
            </a:prstGeom>
            <a:noFill/>
          </p:spPr>
          <p:txBody>
            <a:bodyPr wrap="square" rtlCol="0">
              <a:spAutoFit/>
            </a:bodyPr>
            <a:lstStyle/>
            <a:p>
              <a:pPr algn="ctr" fontAlgn="auto">
                <a:spcBef>
                  <a:spcPts val="0"/>
                </a:spcBef>
                <a:spcAft>
                  <a:spcPts val="0"/>
                </a:spcAft>
              </a:pPr>
              <a:r>
                <a:rPr lang="en-US" sz="2000" dirty="0" smtClean="0">
                  <a:solidFill>
                    <a:prstClr val="black"/>
                  </a:solidFill>
                  <a:latin typeface="Garamond"/>
                  <a:ea typeface="+mn-ea"/>
                  <a:cs typeface="Garamond"/>
                </a:rPr>
                <a:t>R</a:t>
              </a:r>
            </a:p>
            <a:p>
              <a:pPr algn="ctr" fontAlgn="auto">
                <a:spcBef>
                  <a:spcPts val="0"/>
                </a:spcBef>
                <a:spcAft>
                  <a:spcPts val="0"/>
                </a:spcAft>
              </a:pPr>
              <a:r>
                <a:rPr lang="en-US" sz="2000" dirty="0" smtClean="0">
                  <a:solidFill>
                    <a:prstClr val="black"/>
                  </a:solidFill>
                  <a:latin typeface="Garamond"/>
                  <a:ea typeface="+mn-ea"/>
                  <a:cs typeface="Garamond"/>
                </a:rPr>
                <a:t>T</a:t>
              </a:r>
              <a:endParaRPr lang="en-US" sz="2400" dirty="0">
                <a:solidFill>
                  <a:prstClr val="black"/>
                </a:solidFill>
                <a:latin typeface="Garamond"/>
                <a:ea typeface="+mn-ea"/>
                <a:cs typeface="Garamond"/>
              </a:endParaRPr>
            </a:p>
          </p:txBody>
        </p:sp>
        <p:sp>
          <p:nvSpPr>
            <p:cNvPr id="53" name="TextBox 52"/>
            <p:cNvSpPr txBox="1"/>
            <p:nvPr/>
          </p:nvSpPr>
          <p:spPr>
            <a:xfrm>
              <a:off x="882760" y="4049392"/>
              <a:ext cx="649119" cy="707886"/>
            </a:xfrm>
            <a:prstGeom prst="rect">
              <a:avLst/>
            </a:prstGeom>
            <a:noFill/>
          </p:spPr>
          <p:txBody>
            <a:bodyPr wrap="square" rtlCol="0">
              <a:spAutoFit/>
            </a:bodyPr>
            <a:lstStyle/>
            <a:p>
              <a:pPr algn="ctr" fontAlgn="auto">
                <a:spcBef>
                  <a:spcPts val="0"/>
                </a:spcBef>
                <a:spcAft>
                  <a:spcPts val="0"/>
                </a:spcAft>
              </a:pPr>
              <a:r>
                <a:rPr lang="en-US" sz="2000" dirty="0" smtClean="0">
                  <a:solidFill>
                    <a:prstClr val="black"/>
                  </a:solidFill>
                  <a:latin typeface="Garamond"/>
                  <a:ea typeface="+mn-ea"/>
                  <a:cs typeface="Garamond"/>
                </a:rPr>
                <a:t>R</a:t>
              </a:r>
            </a:p>
            <a:p>
              <a:pPr algn="ctr" fontAlgn="auto">
                <a:spcBef>
                  <a:spcPts val="0"/>
                </a:spcBef>
                <a:spcAft>
                  <a:spcPts val="0"/>
                </a:spcAft>
              </a:pPr>
              <a:r>
                <a:rPr lang="en-US" sz="2000" dirty="0">
                  <a:solidFill>
                    <a:prstClr val="black"/>
                  </a:solidFill>
                  <a:latin typeface="Garamond"/>
                  <a:ea typeface="+mn-ea"/>
                  <a:cs typeface="Garamond"/>
                </a:rPr>
                <a:t>t</a:t>
              </a:r>
              <a:endParaRPr lang="en-US" sz="2400" dirty="0">
                <a:solidFill>
                  <a:prstClr val="black"/>
                </a:solidFill>
                <a:latin typeface="Garamond"/>
                <a:ea typeface="+mn-ea"/>
                <a:cs typeface="Garamond"/>
              </a:endParaRPr>
            </a:p>
          </p:txBody>
        </p:sp>
        <p:sp>
          <p:nvSpPr>
            <p:cNvPr id="54" name="TextBox 53"/>
            <p:cNvSpPr txBox="1"/>
            <p:nvPr/>
          </p:nvSpPr>
          <p:spPr>
            <a:xfrm>
              <a:off x="882760" y="4945864"/>
              <a:ext cx="649119" cy="707886"/>
            </a:xfrm>
            <a:prstGeom prst="rect">
              <a:avLst/>
            </a:prstGeom>
            <a:noFill/>
          </p:spPr>
          <p:txBody>
            <a:bodyPr wrap="square" rtlCol="0">
              <a:spAutoFit/>
            </a:bodyPr>
            <a:lstStyle/>
            <a:p>
              <a:pPr algn="ctr" fontAlgn="auto">
                <a:spcBef>
                  <a:spcPts val="0"/>
                </a:spcBef>
                <a:spcAft>
                  <a:spcPts val="0"/>
                </a:spcAft>
              </a:pPr>
              <a:r>
                <a:rPr lang="en-US" sz="2000" dirty="0">
                  <a:solidFill>
                    <a:prstClr val="black"/>
                  </a:solidFill>
                  <a:latin typeface="Garamond"/>
                  <a:ea typeface="+mn-ea"/>
                  <a:cs typeface="Garamond"/>
                </a:rPr>
                <a:t>r</a:t>
              </a:r>
              <a:endParaRPr lang="en-US" sz="2000" dirty="0" smtClean="0">
                <a:solidFill>
                  <a:prstClr val="black"/>
                </a:solidFill>
                <a:latin typeface="Garamond"/>
                <a:ea typeface="+mn-ea"/>
                <a:cs typeface="Garamond"/>
              </a:endParaRPr>
            </a:p>
            <a:p>
              <a:pPr algn="ctr" fontAlgn="auto">
                <a:spcBef>
                  <a:spcPts val="0"/>
                </a:spcBef>
                <a:spcAft>
                  <a:spcPts val="0"/>
                </a:spcAft>
              </a:pPr>
              <a:r>
                <a:rPr lang="en-US" sz="2000" dirty="0" smtClean="0">
                  <a:solidFill>
                    <a:prstClr val="black"/>
                  </a:solidFill>
                  <a:latin typeface="Garamond"/>
                  <a:ea typeface="+mn-ea"/>
                  <a:cs typeface="Garamond"/>
                </a:rPr>
                <a:t>T</a:t>
              </a:r>
              <a:endParaRPr lang="en-US" sz="2400" dirty="0">
                <a:solidFill>
                  <a:prstClr val="black"/>
                </a:solidFill>
                <a:latin typeface="Garamond"/>
                <a:ea typeface="+mn-ea"/>
                <a:cs typeface="Garamond"/>
              </a:endParaRPr>
            </a:p>
          </p:txBody>
        </p:sp>
        <p:sp>
          <p:nvSpPr>
            <p:cNvPr id="55" name="TextBox 54"/>
            <p:cNvSpPr txBox="1"/>
            <p:nvPr/>
          </p:nvSpPr>
          <p:spPr>
            <a:xfrm>
              <a:off x="882760" y="5819922"/>
              <a:ext cx="649119" cy="707886"/>
            </a:xfrm>
            <a:prstGeom prst="rect">
              <a:avLst/>
            </a:prstGeom>
            <a:noFill/>
          </p:spPr>
          <p:txBody>
            <a:bodyPr wrap="square" rtlCol="0">
              <a:spAutoFit/>
            </a:bodyPr>
            <a:lstStyle/>
            <a:p>
              <a:pPr algn="ctr" fontAlgn="auto">
                <a:spcBef>
                  <a:spcPts val="0"/>
                </a:spcBef>
                <a:spcAft>
                  <a:spcPts val="0"/>
                </a:spcAft>
              </a:pPr>
              <a:r>
                <a:rPr lang="en-US" sz="2000" dirty="0">
                  <a:solidFill>
                    <a:prstClr val="black"/>
                  </a:solidFill>
                  <a:latin typeface="Garamond"/>
                  <a:ea typeface="+mn-ea"/>
                  <a:cs typeface="Garamond"/>
                </a:rPr>
                <a:t>r</a:t>
              </a:r>
              <a:endParaRPr lang="en-US" sz="2000" dirty="0" smtClean="0">
                <a:solidFill>
                  <a:prstClr val="black"/>
                </a:solidFill>
                <a:latin typeface="Garamond"/>
                <a:ea typeface="+mn-ea"/>
                <a:cs typeface="Garamond"/>
              </a:endParaRPr>
            </a:p>
            <a:p>
              <a:pPr algn="ctr" fontAlgn="auto">
                <a:spcBef>
                  <a:spcPts val="0"/>
                </a:spcBef>
                <a:spcAft>
                  <a:spcPts val="0"/>
                </a:spcAft>
              </a:pPr>
              <a:r>
                <a:rPr lang="en-US" sz="2000" dirty="0">
                  <a:solidFill>
                    <a:prstClr val="black"/>
                  </a:solidFill>
                  <a:latin typeface="Garamond"/>
                  <a:ea typeface="+mn-ea"/>
                  <a:cs typeface="Garamond"/>
                </a:rPr>
                <a:t>t</a:t>
              </a:r>
              <a:endParaRPr lang="en-US" sz="2400" dirty="0">
                <a:solidFill>
                  <a:prstClr val="black"/>
                </a:solidFill>
                <a:latin typeface="Garamond"/>
                <a:ea typeface="+mn-ea"/>
                <a:cs typeface="Garamond"/>
              </a:endParaRPr>
            </a:p>
          </p:txBody>
        </p:sp>
      </p:grpSp>
      <p:grpSp>
        <p:nvGrpSpPr>
          <p:cNvPr id="56" name="Group 55"/>
          <p:cNvGrpSpPr/>
          <p:nvPr/>
        </p:nvGrpSpPr>
        <p:grpSpPr>
          <a:xfrm>
            <a:off x="1366041" y="3297772"/>
            <a:ext cx="3481521" cy="3126934"/>
            <a:chOff x="1397061" y="3299734"/>
            <a:chExt cx="3481521" cy="3126934"/>
          </a:xfrm>
        </p:grpSpPr>
        <p:sp>
          <p:nvSpPr>
            <p:cNvPr id="57" name="TextBox 56"/>
            <p:cNvSpPr txBox="1"/>
            <p:nvPr/>
          </p:nvSpPr>
          <p:spPr>
            <a:xfrm>
              <a:off x="1397061" y="3319265"/>
              <a:ext cx="822280" cy="400110"/>
            </a:xfrm>
            <a:prstGeom prst="rect">
              <a:avLst/>
            </a:prstGeom>
            <a:noFill/>
          </p:spPr>
          <p:txBody>
            <a:bodyPr wrap="square" rtlCol="0">
              <a:spAutoFit/>
            </a:bodyPr>
            <a:lstStyle/>
            <a:p>
              <a:pPr algn="ctr" fontAlgn="auto">
                <a:spcBef>
                  <a:spcPts val="0"/>
                </a:spcBef>
                <a:spcAft>
                  <a:spcPts val="0"/>
                </a:spcAft>
              </a:pPr>
              <a:r>
                <a:rPr lang="en-US" sz="2000" dirty="0"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58" name="TextBox 57"/>
            <p:cNvSpPr txBox="1"/>
            <p:nvPr/>
          </p:nvSpPr>
          <p:spPr>
            <a:xfrm>
              <a:off x="2280532" y="3312725"/>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59" name="TextBox 58"/>
            <p:cNvSpPr txBox="1"/>
            <p:nvPr/>
          </p:nvSpPr>
          <p:spPr>
            <a:xfrm>
              <a:off x="1397061" y="4217356"/>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60" name="TextBox 59"/>
            <p:cNvSpPr txBox="1"/>
            <p:nvPr/>
          </p:nvSpPr>
          <p:spPr>
            <a:xfrm>
              <a:off x="3180964" y="3299734"/>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61" name="TextBox 60"/>
            <p:cNvSpPr txBox="1"/>
            <p:nvPr/>
          </p:nvSpPr>
          <p:spPr>
            <a:xfrm>
              <a:off x="4032673" y="3317964"/>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62" name="TextBox 61"/>
            <p:cNvSpPr txBox="1"/>
            <p:nvPr/>
          </p:nvSpPr>
          <p:spPr>
            <a:xfrm>
              <a:off x="1397061" y="5080208"/>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63" name="TextBox 62"/>
            <p:cNvSpPr txBox="1"/>
            <p:nvPr/>
          </p:nvSpPr>
          <p:spPr>
            <a:xfrm>
              <a:off x="1397061" y="6004837"/>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64" name="TextBox 63"/>
            <p:cNvSpPr txBox="1"/>
            <p:nvPr/>
          </p:nvSpPr>
          <p:spPr>
            <a:xfrm>
              <a:off x="2280532" y="4217356"/>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65" name="TextBox 64"/>
            <p:cNvSpPr txBox="1"/>
            <p:nvPr/>
          </p:nvSpPr>
          <p:spPr>
            <a:xfrm>
              <a:off x="3163684" y="4217356"/>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66" name="TextBox 65"/>
            <p:cNvSpPr txBox="1"/>
            <p:nvPr/>
          </p:nvSpPr>
          <p:spPr>
            <a:xfrm>
              <a:off x="2285126" y="5080208"/>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67" name="TextBox 66"/>
            <p:cNvSpPr txBox="1"/>
            <p:nvPr/>
          </p:nvSpPr>
          <p:spPr>
            <a:xfrm>
              <a:off x="3164356" y="5085849"/>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68" name="TextBox 67"/>
            <p:cNvSpPr txBox="1"/>
            <p:nvPr/>
          </p:nvSpPr>
          <p:spPr>
            <a:xfrm>
              <a:off x="4040694" y="6002202"/>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69" name="TextBox 68"/>
            <p:cNvSpPr txBox="1"/>
            <p:nvPr/>
          </p:nvSpPr>
          <p:spPr>
            <a:xfrm>
              <a:off x="4040694" y="4200076"/>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70" name="TextBox 69"/>
            <p:cNvSpPr txBox="1"/>
            <p:nvPr/>
          </p:nvSpPr>
          <p:spPr>
            <a:xfrm>
              <a:off x="4056302" y="5080208"/>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71" name="TextBox 70"/>
            <p:cNvSpPr txBox="1"/>
            <p:nvPr/>
          </p:nvSpPr>
          <p:spPr>
            <a:xfrm>
              <a:off x="3167265" y="5998074"/>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sp>
          <p:nvSpPr>
            <p:cNvPr id="72" name="TextBox 71"/>
            <p:cNvSpPr txBox="1"/>
            <p:nvPr/>
          </p:nvSpPr>
          <p:spPr>
            <a:xfrm>
              <a:off x="2285126" y="6026558"/>
              <a:ext cx="822280" cy="400110"/>
            </a:xfrm>
            <a:prstGeom prst="rect">
              <a:avLst/>
            </a:prstGeom>
            <a:noFill/>
          </p:spPr>
          <p:txBody>
            <a:bodyPr wrap="square" rtlCol="0">
              <a:spAutoFit/>
            </a:bodyPr>
            <a:lstStyle/>
            <a:p>
              <a:pPr algn="ctr" fontAlgn="auto">
                <a:spcBef>
                  <a:spcPts val="0"/>
                </a:spcBef>
                <a:spcAft>
                  <a:spcPts val="0"/>
                </a:spcAft>
              </a:pPr>
              <a:r>
                <a:rPr lang="en-US" sz="2000" dirty="0" err="1" smtClean="0">
                  <a:solidFill>
                    <a:prstClr val="black"/>
                  </a:solidFill>
                  <a:latin typeface="Garamond"/>
                  <a:ea typeface="+mn-ea"/>
                  <a:cs typeface="Garamond"/>
                </a:rPr>
                <a:t>Rrtt</a:t>
              </a:r>
              <a:endParaRPr lang="en-US" sz="2400" dirty="0">
                <a:solidFill>
                  <a:prstClr val="black"/>
                </a:solidFill>
                <a:latin typeface="Garamond"/>
                <a:ea typeface="+mn-ea"/>
                <a:cs typeface="Garamond"/>
              </a:endParaRPr>
            </a:p>
          </p:txBody>
        </p:sp>
      </p:grpSp>
      <p:sp>
        <p:nvSpPr>
          <p:cNvPr id="73" name="TextBox 72"/>
          <p:cNvSpPr txBox="1"/>
          <p:nvPr/>
        </p:nvSpPr>
        <p:spPr>
          <a:xfrm>
            <a:off x="6745239" y="2852180"/>
            <a:ext cx="1941117" cy="400110"/>
          </a:xfrm>
          <a:prstGeom prst="rect">
            <a:avLst/>
          </a:prstGeom>
          <a:noFill/>
        </p:spPr>
        <p:txBody>
          <a:bodyPr wrap="square" rtlCol="0">
            <a:spAutoFit/>
          </a:bodyPr>
          <a:lstStyle/>
          <a:p>
            <a:pPr algn="ctr" fontAlgn="auto">
              <a:spcBef>
                <a:spcPts val="0"/>
              </a:spcBef>
              <a:spcAft>
                <a:spcPts val="0"/>
              </a:spcAft>
            </a:pPr>
            <a:r>
              <a:rPr lang="en-US" sz="2000" dirty="0" smtClean="0">
                <a:solidFill>
                  <a:prstClr val="black"/>
                </a:solidFill>
                <a:latin typeface="Garamond"/>
                <a:ea typeface="+mn-ea"/>
                <a:cs typeface="Garamond"/>
              </a:rPr>
              <a:t>Phenotypic</a:t>
            </a:r>
            <a:endParaRPr lang="en-US" sz="2000" dirty="0">
              <a:solidFill>
                <a:prstClr val="black"/>
              </a:solidFill>
              <a:latin typeface="Garamond"/>
              <a:ea typeface="+mn-ea"/>
              <a:cs typeface="Garamond"/>
            </a:endParaRPr>
          </a:p>
        </p:txBody>
      </p:sp>
      <p:sp>
        <p:nvSpPr>
          <p:cNvPr id="74" name="Rectangle 73"/>
          <p:cNvSpPr/>
          <p:nvPr/>
        </p:nvSpPr>
        <p:spPr>
          <a:xfrm>
            <a:off x="5157918" y="2883095"/>
            <a:ext cx="3647726" cy="35045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a:solidFill>
                <a:prstClr val="black"/>
              </a:solidFill>
              <a:latin typeface="Garamond"/>
              <a:cs typeface="Garamond"/>
            </a:endParaRPr>
          </a:p>
        </p:txBody>
      </p:sp>
      <p:sp>
        <p:nvSpPr>
          <p:cNvPr id="75" name="TextBox 74"/>
          <p:cNvSpPr txBox="1"/>
          <p:nvPr/>
        </p:nvSpPr>
        <p:spPr>
          <a:xfrm>
            <a:off x="6807671" y="3189732"/>
            <a:ext cx="1918004" cy="1323439"/>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Garamond"/>
                <a:ea typeface="+mn-ea"/>
                <a:cs typeface="Garamond"/>
              </a:rPr>
              <a:t>red/tall       </a:t>
            </a:r>
          </a:p>
          <a:p>
            <a:pPr fontAlgn="auto">
              <a:spcBef>
                <a:spcPts val="0"/>
              </a:spcBef>
              <a:spcAft>
                <a:spcPts val="0"/>
              </a:spcAft>
            </a:pPr>
            <a:r>
              <a:rPr lang="en-US" sz="2000" dirty="0" smtClean="0">
                <a:solidFill>
                  <a:prstClr val="black"/>
                </a:solidFill>
                <a:latin typeface="Garamond"/>
                <a:ea typeface="+mn-ea"/>
                <a:cs typeface="Garamond"/>
              </a:rPr>
              <a:t>red/short</a:t>
            </a:r>
          </a:p>
          <a:p>
            <a:pPr fontAlgn="auto">
              <a:spcBef>
                <a:spcPts val="0"/>
              </a:spcBef>
              <a:spcAft>
                <a:spcPts val="0"/>
              </a:spcAft>
            </a:pPr>
            <a:r>
              <a:rPr lang="en-US" sz="2000" dirty="0" smtClean="0">
                <a:solidFill>
                  <a:prstClr val="black"/>
                </a:solidFill>
                <a:latin typeface="Garamond"/>
                <a:ea typeface="+mn-ea"/>
                <a:cs typeface="Garamond"/>
              </a:rPr>
              <a:t>white/tall </a:t>
            </a:r>
          </a:p>
          <a:p>
            <a:pPr fontAlgn="auto">
              <a:spcBef>
                <a:spcPts val="0"/>
              </a:spcBef>
              <a:spcAft>
                <a:spcPts val="0"/>
              </a:spcAft>
            </a:pPr>
            <a:r>
              <a:rPr lang="en-US" sz="2000" dirty="0" smtClean="0">
                <a:solidFill>
                  <a:prstClr val="black"/>
                </a:solidFill>
                <a:latin typeface="Garamond"/>
                <a:ea typeface="+mn-ea"/>
                <a:cs typeface="Garamond"/>
              </a:rPr>
              <a:t>white/short  </a:t>
            </a:r>
            <a:endParaRPr lang="en-US" sz="2000" dirty="0">
              <a:solidFill>
                <a:prstClr val="black"/>
              </a:solidFill>
              <a:latin typeface="Garamond"/>
              <a:ea typeface="+mn-ea"/>
              <a:cs typeface="Garamond"/>
            </a:endParaRPr>
          </a:p>
        </p:txBody>
      </p:sp>
      <p:sp>
        <p:nvSpPr>
          <p:cNvPr id="76" name="TextBox 75"/>
          <p:cNvSpPr txBox="1"/>
          <p:nvPr/>
        </p:nvSpPr>
        <p:spPr>
          <a:xfrm>
            <a:off x="8123647" y="3175267"/>
            <a:ext cx="959002" cy="1323439"/>
          </a:xfrm>
          <a:prstGeom prst="rect">
            <a:avLst/>
          </a:prstGeom>
          <a:noFill/>
        </p:spPr>
        <p:txBody>
          <a:bodyPr wrap="square" rtlCol="0">
            <a:spAutoFit/>
          </a:bodyPr>
          <a:lstStyle/>
          <a:p>
            <a:pPr marL="342900" indent="-342900" fontAlgn="auto">
              <a:spcBef>
                <a:spcPts val="0"/>
              </a:spcBef>
              <a:spcAft>
                <a:spcPts val="0"/>
              </a:spcAft>
              <a:buFontTx/>
              <a:buChar char="-"/>
            </a:pPr>
            <a:r>
              <a:rPr lang="en-US" sz="2000" dirty="0" smtClean="0">
                <a:solidFill>
                  <a:prstClr val="black"/>
                </a:solidFill>
                <a:latin typeface="Garamond"/>
                <a:ea typeface="+mn-ea"/>
                <a:cs typeface="Garamond"/>
              </a:rPr>
              <a:t>9</a:t>
            </a:r>
          </a:p>
          <a:p>
            <a:pPr marL="342900" indent="-342900" fontAlgn="auto">
              <a:spcBef>
                <a:spcPts val="0"/>
              </a:spcBef>
              <a:spcAft>
                <a:spcPts val="0"/>
              </a:spcAft>
              <a:buFontTx/>
              <a:buChar char="-"/>
            </a:pPr>
            <a:r>
              <a:rPr lang="en-US" sz="2000" dirty="0" smtClean="0">
                <a:solidFill>
                  <a:prstClr val="black"/>
                </a:solidFill>
                <a:latin typeface="Garamond"/>
                <a:ea typeface="+mn-ea"/>
                <a:cs typeface="Garamond"/>
              </a:rPr>
              <a:t>3</a:t>
            </a:r>
          </a:p>
          <a:p>
            <a:pPr marL="342900" indent="-342900" fontAlgn="auto">
              <a:spcBef>
                <a:spcPts val="0"/>
              </a:spcBef>
              <a:spcAft>
                <a:spcPts val="0"/>
              </a:spcAft>
              <a:buFontTx/>
              <a:buChar char="-"/>
            </a:pPr>
            <a:r>
              <a:rPr lang="en-US" sz="2000" dirty="0" smtClean="0">
                <a:solidFill>
                  <a:prstClr val="black"/>
                </a:solidFill>
                <a:latin typeface="Garamond"/>
                <a:ea typeface="+mn-ea"/>
                <a:cs typeface="Garamond"/>
              </a:rPr>
              <a:t>3</a:t>
            </a:r>
          </a:p>
          <a:p>
            <a:pPr marL="342900" indent="-342900" fontAlgn="auto">
              <a:spcBef>
                <a:spcPts val="0"/>
              </a:spcBef>
              <a:spcAft>
                <a:spcPts val="0"/>
              </a:spcAft>
              <a:buFontTx/>
              <a:buChar char="-"/>
            </a:pPr>
            <a:r>
              <a:rPr lang="en-US" sz="2000" dirty="0">
                <a:solidFill>
                  <a:prstClr val="black"/>
                </a:solidFill>
                <a:latin typeface="Garamond"/>
                <a:ea typeface="+mn-ea"/>
                <a:cs typeface="Garamond"/>
              </a:rPr>
              <a:t>1</a:t>
            </a:r>
          </a:p>
        </p:txBody>
      </p:sp>
      <p:sp>
        <p:nvSpPr>
          <p:cNvPr id="77" name="TextBox 76"/>
          <p:cNvSpPr txBox="1"/>
          <p:nvPr/>
        </p:nvSpPr>
        <p:spPr>
          <a:xfrm>
            <a:off x="4952099" y="2883095"/>
            <a:ext cx="1793140" cy="400110"/>
          </a:xfrm>
          <a:prstGeom prst="rect">
            <a:avLst/>
          </a:prstGeom>
          <a:noFill/>
        </p:spPr>
        <p:txBody>
          <a:bodyPr wrap="square" rtlCol="0">
            <a:spAutoFit/>
          </a:bodyPr>
          <a:lstStyle/>
          <a:p>
            <a:pPr algn="ctr" fontAlgn="auto">
              <a:spcBef>
                <a:spcPts val="0"/>
              </a:spcBef>
              <a:spcAft>
                <a:spcPts val="0"/>
              </a:spcAft>
            </a:pPr>
            <a:r>
              <a:rPr lang="en-US" sz="2000" dirty="0">
                <a:solidFill>
                  <a:prstClr val="black"/>
                </a:solidFill>
                <a:latin typeface="Garamond"/>
                <a:ea typeface="+mn-ea"/>
                <a:cs typeface="Garamond"/>
              </a:rPr>
              <a:t>G</a:t>
            </a:r>
            <a:r>
              <a:rPr lang="en-US" sz="2000" dirty="0" smtClean="0">
                <a:solidFill>
                  <a:prstClr val="black"/>
                </a:solidFill>
                <a:latin typeface="Garamond"/>
                <a:ea typeface="+mn-ea"/>
                <a:cs typeface="Garamond"/>
              </a:rPr>
              <a:t>enotypic</a:t>
            </a:r>
            <a:endParaRPr lang="en-US" sz="2000" dirty="0">
              <a:solidFill>
                <a:prstClr val="black"/>
              </a:solidFill>
              <a:latin typeface="Garamond"/>
              <a:ea typeface="+mn-ea"/>
              <a:cs typeface="Garamond"/>
            </a:endParaRPr>
          </a:p>
        </p:txBody>
      </p:sp>
      <p:sp>
        <p:nvSpPr>
          <p:cNvPr id="78" name="TextBox 77"/>
          <p:cNvSpPr txBox="1"/>
          <p:nvPr/>
        </p:nvSpPr>
        <p:spPr>
          <a:xfrm>
            <a:off x="5157917" y="3217554"/>
            <a:ext cx="1022476" cy="3170099"/>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Garamond"/>
                <a:ea typeface="+mn-ea"/>
                <a:cs typeface="Garamond"/>
              </a:rPr>
              <a:t>RRTT</a:t>
            </a:r>
          </a:p>
          <a:p>
            <a:pPr fontAlgn="auto">
              <a:spcBef>
                <a:spcPts val="0"/>
              </a:spcBef>
              <a:spcAft>
                <a:spcPts val="0"/>
              </a:spcAft>
            </a:pPr>
            <a:r>
              <a:rPr lang="en-US" sz="2000" dirty="0" err="1" smtClean="0">
                <a:solidFill>
                  <a:prstClr val="black"/>
                </a:solidFill>
                <a:latin typeface="Garamond"/>
                <a:ea typeface="+mn-ea"/>
                <a:cs typeface="Garamond"/>
              </a:rPr>
              <a:t>RRTt</a:t>
            </a:r>
            <a:endParaRPr lang="en-US" sz="2000" dirty="0" smtClean="0">
              <a:solidFill>
                <a:prstClr val="black"/>
              </a:solidFill>
              <a:latin typeface="Garamond"/>
              <a:ea typeface="+mn-ea"/>
              <a:cs typeface="Garamond"/>
            </a:endParaRPr>
          </a:p>
          <a:p>
            <a:pPr fontAlgn="auto">
              <a:spcBef>
                <a:spcPts val="0"/>
              </a:spcBef>
              <a:spcAft>
                <a:spcPts val="0"/>
              </a:spcAft>
            </a:pPr>
            <a:r>
              <a:rPr lang="en-US" sz="2000" dirty="0" err="1" smtClean="0">
                <a:solidFill>
                  <a:prstClr val="black"/>
                </a:solidFill>
                <a:latin typeface="Garamond"/>
                <a:ea typeface="+mn-ea"/>
                <a:cs typeface="Garamond"/>
              </a:rPr>
              <a:t>RRtt</a:t>
            </a:r>
            <a:endParaRPr lang="en-US" sz="2000" dirty="0" smtClean="0">
              <a:solidFill>
                <a:prstClr val="black"/>
              </a:solidFill>
              <a:latin typeface="Garamond"/>
              <a:ea typeface="+mn-ea"/>
              <a:cs typeface="Garamond"/>
            </a:endParaRPr>
          </a:p>
          <a:p>
            <a:pPr fontAlgn="auto">
              <a:spcBef>
                <a:spcPts val="0"/>
              </a:spcBef>
              <a:spcAft>
                <a:spcPts val="0"/>
              </a:spcAft>
            </a:pPr>
            <a:r>
              <a:rPr lang="en-US" sz="2000" dirty="0" err="1" smtClean="0">
                <a:solidFill>
                  <a:prstClr val="black"/>
                </a:solidFill>
                <a:latin typeface="Garamond"/>
                <a:ea typeface="+mn-ea"/>
                <a:cs typeface="Garamond"/>
              </a:rPr>
              <a:t>RrTT</a:t>
            </a:r>
            <a:endParaRPr lang="en-US" sz="2000" dirty="0" smtClean="0">
              <a:solidFill>
                <a:prstClr val="black"/>
              </a:solidFill>
              <a:latin typeface="Garamond"/>
              <a:ea typeface="+mn-ea"/>
              <a:cs typeface="Garamond"/>
            </a:endParaRPr>
          </a:p>
          <a:p>
            <a:pPr fontAlgn="auto">
              <a:spcBef>
                <a:spcPts val="0"/>
              </a:spcBef>
              <a:spcAft>
                <a:spcPts val="0"/>
              </a:spcAft>
            </a:pPr>
            <a:r>
              <a:rPr lang="en-US" sz="2000" dirty="0" err="1" smtClean="0">
                <a:solidFill>
                  <a:prstClr val="black"/>
                </a:solidFill>
                <a:latin typeface="Garamond"/>
                <a:ea typeface="+mn-ea"/>
                <a:cs typeface="Garamond"/>
              </a:rPr>
              <a:t>RrTt</a:t>
            </a:r>
            <a:endParaRPr lang="en-US" sz="2000" dirty="0" smtClean="0">
              <a:solidFill>
                <a:prstClr val="black"/>
              </a:solidFill>
              <a:latin typeface="Garamond"/>
              <a:ea typeface="+mn-ea"/>
              <a:cs typeface="Garamond"/>
            </a:endParaRPr>
          </a:p>
          <a:p>
            <a:pPr fontAlgn="auto">
              <a:spcBef>
                <a:spcPts val="0"/>
              </a:spcBef>
              <a:spcAft>
                <a:spcPts val="0"/>
              </a:spcAft>
            </a:pPr>
            <a:r>
              <a:rPr lang="en-US" sz="2000" dirty="0" err="1">
                <a:solidFill>
                  <a:prstClr val="black"/>
                </a:solidFill>
                <a:latin typeface="Garamond"/>
                <a:cs typeface="Garamond"/>
              </a:rPr>
              <a:t>Rrtt</a:t>
            </a:r>
            <a:endParaRPr lang="en-US" sz="2000" dirty="0">
              <a:solidFill>
                <a:prstClr val="black"/>
              </a:solidFill>
              <a:latin typeface="Garamond"/>
              <a:cs typeface="Garamond"/>
            </a:endParaRPr>
          </a:p>
          <a:p>
            <a:pPr fontAlgn="auto">
              <a:spcBef>
                <a:spcPts val="0"/>
              </a:spcBef>
              <a:spcAft>
                <a:spcPts val="0"/>
              </a:spcAft>
            </a:pPr>
            <a:r>
              <a:rPr lang="en-US" sz="2000" dirty="0" err="1">
                <a:solidFill>
                  <a:prstClr val="black"/>
                </a:solidFill>
                <a:latin typeface="Garamond"/>
                <a:cs typeface="Garamond"/>
              </a:rPr>
              <a:t>rrTT</a:t>
            </a:r>
            <a:endParaRPr lang="en-US" sz="2000" dirty="0">
              <a:solidFill>
                <a:prstClr val="black"/>
              </a:solidFill>
              <a:latin typeface="Garamond"/>
              <a:cs typeface="Garamond"/>
            </a:endParaRPr>
          </a:p>
          <a:p>
            <a:pPr fontAlgn="auto">
              <a:spcBef>
                <a:spcPts val="0"/>
              </a:spcBef>
              <a:spcAft>
                <a:spcPts val="0"/>
              </a:spcAft>
            </a:pPr>
            <a:r>
              <a:rPr lang="en-US" sz="2000" dirty="0" err="1">
                <a:solidFill>
                  <a:prstClr val="black"/>
                </a:solidFill>
                <a:latin typeface="Garamond"/>
                <a:cs typeface="Garamond"/>
              </a:rPr>
              <a:t>rrTt</a:t>
            </a:r>
            <a:endParaRPr lang="en-US" sz="2000" dirty="0">
              <a:solidFill>
                <a:prstClr val="black"/>
              </a:solidFill>
              <a:latin typeface="Garamond"/>
              <a:cs typeface="Garamond"/>
            </a:endParaRPr>
          </a:p>
          <a:p>
            <a:pPr fontAlgn="auto">
              <a:spcBef>
                <a:spcPts val="0"/>
              </a:spcBef>
              <a:spcAft>
                <a:spcPts val="0"/>
              </a:spcAft>
            </a:pPr>
            <a:r>
              <a:rPr lang="en-US" sz="2000" dirty="0" err="1">
                <a:solidFill>
                  <a:prstClr val="black"/>
                </a:solidFill>
                <a:latin typeface="Garamond"/>
                <a:cs typeface="Garamond"/>
              </a:rPr>
              <a:t>rrtt</a:t>
            </a:r>
            <a:endParaRPr lang="en-US" sz="2000" dirty="0">
              <a:solidFill>
                <a:prstClr val="black"/>
              </a:solidFill>
              <a:latin typeface="Garamond"/>
              <a:cs typeface="Garamond"/>
            </a:endParaRPr>
          </a:p>
          <a:p>
            <a:pPr fontAlgn="auto">
              <a:spcBef>
                <a:spcPts val="0"/>
              </a:spcBef>
              <a:spcAft>
                <a:spcPts val="0"/>
              </a:spcAft>
            </a:pPr>
            <a:endParaRPr lang="en-US" sz="2000" dirty="0" smtClean="0">
              <a:solidFill>
                <a:prstClr val="black"/>
              </a:solidFill>
              <a:latin typeface="Garamond"/>
              <a:ea typeface="+mn-ea"/>
              <a:cs typeface="Garamond"/>
            </a:endParaRPr>
          </a:p>
        </p:txBody>
      </p:sp>
      <p:sp>
        <p:nvSpPr>
          <p:cNvPr id="79" name="TextBox 78"/>
          <p:cNvSpPr txBox="1"/>
          <p:nvPr/>
        </p:nvSpPr>
        <p:spPr>
          <a:xfrm>
            <a:off x="5848669" y="3217443"/>
            <a:ext cx="959002" cy="2862322"/>
          </a:xfrm>
          <a:prstGeom prst="rect">
            <a:avLst/>
          </a:prstGeom>
          <a:noFill/>
        </p:spPr>
        <p:txBody>
          <a:bodyPr wrap="square" rtlCol="0">
            <a:spAutoFit/>
          </a:bodyPr>
          <a:lstStyle/>
          <a:p>
            <a:pPr marL="342900" indent="-342900" fontAlgn="auto">
              <a:spcBef>
                <a:spcPts val="0"/>
              </a:spcBef>
              <a:spcAft>
                <a:spcPts val="0"/>
              </a:spcAft>
              <a:buFontTx/>
              <a:buChar char="-"/>
            </a:pPr>
            <a:r>
              <a:rPr lang="en-US" sz="2000" dirty="0" smtClean="0">
                <a:solidFill>
                  <a:prstClr val="black"/>
                </a:solidFill>
                <a:latin typeface="Garamond"/>
                <a:ea typeface="+mn-ea"/>
                <a:cs typeface="Garamond"/>
              </a:rPr>
              <a:t>1</a:t>
            </a:r>
          </a:p>
          <a:p>
            <a:pPr marL="342900" indent="-342900" fontAlgn="auto">
              <a:spcBef>
                <a:spcPts val="0"/>
              </a:spcBef>
              <a:spcAft>
                <a:spcPts val="0"/>
              </a:spcAft>
              <a:buFontTx/>
              <a:buChar char="-"/>
            </a:pPr>
            <a:r>
              <a:rPr lang="en-US" sz="2000" dirty="0" smtClean="0">
                <a:solidFill>
                  <a:prstClr val="black"/>
                </a:solidFill>
                <a:latin typeface="Garamond"/>
                <a:ea typeface="+mn-ea"/>
                <a:cs typeface="Garamond"/>
              </a:rPr>
              <a:t>2</a:t>
            </a:r>
          </a:p>
          <a:p>
            <a:pPr marL="342900" indent="-342900" fontAlgn="auto">
              <a:spcBef>
                <a:spcPts val="0"/>
              </a:spcBef>
              <a:spcAft>
                <a:spcPts val="0"/>
              </a:spcAft>
              <a:buFontTx/>
              <a:buChar char="-"/>
            </a:pPr>
            <a:r>
              <a:rPr lang="en-US" sz="2000" dirty="0" smtClean="0">
                <a:solidFill>
                  <a:prstClr val="black"/>
                </a:solidFill>
                <a:latin typeface="Garamond"/>
                <a:ea typeface="+mn-ea"/>
                <a:cs typeface="Garamond"/>
              </a:rPr>
              <a:t>1</a:t>
            </a:r>
          </a:p>
          <a:p>
            <a:pPr marL="342900" indent="-342900" fontAlgn="auto">
              <a:spcBef>
                <a:spcPts val="0"/>
              </a:spcBef>
              <a:spcAft>
                <a:spcPts val="0"/>
              </a:spcAft>
              <a:buFontTx/>
              <a:buChar char="-"/>
            </a:pPr>
            <a:r>
              <a:rPr lang="en-US" sz="2000" dirty="0" smtClean="0">
                <a:solidFill>
                  <a:prstClr val="black"/>
                </a:solidFill>
                <a:latin typeface="Garamond"/>
                <a:ea typeface="+mn-ea"/>
                <a:cs typeface="Garamond"/>
              </a:rPr>
              <a:t>2</a:t>
            </a:r>
          </a:p>
          <a:p>
            <a:pPr marL="342900" indent="-342900" fontAlgn="auto">
              <a:spcBef>
                <a:spcPts val="0"/>
              </a:spcBef>
              <a:spcAft>
                <a:spcPts val="0"/>
              </a:spcAft>
              <a:buFontTx/>
              <a:buChar char="-"/>
            </a:pPr>
            <a:r>
              <a:rPr lang="en-US" sz="2000" dirty="0" smtClean="0">
                <a:solidFill>
                  <a:prstClr val="black"/>
                </a:solidFill>
                <a:latin typeface="Garamond"/>
                <a:ea typeface="+mn-ea"/>
                <a:cs typeface="Garamond"/>
              </a:rPr>
              <a:t>4</a:t>
            </a:r>
          </a:p>
          <a:p>
            <a:pPr marL="342900" indent="-342900" fontAlgn="auto">
              <a:spcBef>
                <a:spcPts val="0"/>
              </a:spcBef>
              <a:spcAft>
                <a:spcPts val="0"/>
              </a:spcAft>
              <a:buFontTx/>
              <a:buChar char="-"/>
            </a:pPr>
            <a:r>
              <a:rPr lang="en-US" sz="2000" dirty="0">
                <a:solidFill>
                  <a:prstClr val="black"/>
                </a:solidFill>
                <a:latin typeface="Garamond"/>
                <a:cs typeface="Garamond"/>
              </a:rPr>
              <a:t>2</a:t>
            </a:r>
          </a:p>
          <a:p>
            <a:pPr marL="342900" indent="-342900" fontAlgn="auto">
              <a:spcBef>
                <a:spcPts val="0"/>
              </a:spcBef>
              <a:spcAft>
                <a:spcPts val="0"/>
              </a:spcAft>
              <a:buFontTx/>
              <a:buChar char="-"/>
            </a:pPr>
            <a:r>
              <a:rPr lang="en-US" sz="2000" dirty="0">
                <a:solidFill>
                  <a:prstClr val="black"/>
                </a:solidFill>
                <a:latin typeface="Garamond"/>
                <a:cs typeface="Garamond"/>
              </a:rPr>
              <a:t>1</a:t>
            </a:r>
          </a:p>
          <a:p>
            <a:pPr marL="342900" indent="-342900" fontAlgn="auto">
              <a:spcBef>
                <a:spcPts val="0"/>
              </a:spcBef>
              <a:spcAft>
                <a:spcPts val="0"/>
              </a:spcAft>
              <a:buFontTx/>
              <a:buChar char="-"/>
            </a:pPr>
            <a:r>
              <a:rPr lang="en-US" sz="2000" dirty="0">
                <a:solidFill>
                  <a:prstClr val="black"/>
                </a:solidFill>
                <a:latin typeface="Garamond"/>
                <a:cs typeface="Garamond"/>
              </a:rPr>
              <a:t>2</a:t>
            </a:r>
          </a:p>
          <a:p>
            <a:pPr marL="342900" indent="-342900" fontAlgn="auto">
              <a:spcBef>
                <a:spcPts val="0"/>
              </a:spcBef>
              <a:spcAft>
                <a:spcPts val="0"/>
              </a:spcAft>
              <a:buFontTx/>
              <a:buChar char="-"/>
            </a:pPr>
            <a:r>
              <a:rPr lang="en-US" sz="2000" dirty="0" smtClean="0">
                <a:solidFill>
                  <a:prstClr val="black"/>
                </a:solidFill>
                <a:latin typeface="Garamond"/>
                <a:cs typeface="Garamond"/>
              </a:rPr>
              <a:t>1</a:t>
            </a:r>
            <a:endParaRPr lang="en-US" sz="2000" dirty="0">
              <a:solidFill>
                <a:prstClr val="black"/>
              </a:solidFill>
              <a:latin typeface="Garamond"/>
              <a:cs typeface="Garamond"/>
            </a:endParaRPr>
          </a:p>
        </p:txBody>
      </p:sp>
    </p:spTree>
    <p:extLst>
      <p:ext uri="{BB962C8B-B14F-4D97-AF65-F5344CB8AC3E}">
        <p14:creationId xmlns:p14="http://schemas.microsoft.com/office/powerpoint/2010/main" val="2235716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animBg="1"/>
      <p:bldP spid="75" grpId="0"/>
      <p:bldP spid="76" grpId="0"/>
      <p:bldP spid="78" grpId="0"/>
      <p:bldP spid="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3"/>
          <p:cNvSpPr>
            <a:spLocks noGrp="1"/>
          </p:cNvSpPr>
          <p:nvPr>
            <p:ph type="body" sz="quarter" idx="4294967295"/>
          </p:nvPr>
        </p:nvSpPr>
        <p:spPr>
          <a:xfrm>
            <a:off x="0" y="119901"/>
            <a:ext cx="8027920" cy="656665"/>
          </a:xfrm>
          <a:prstGeom prst="rect">
            <a:avLst/>
          </a:prstGeom>
        </p:spPr>
        <p:txBody>
          <a:bodyPr/>
          <a:lstStyle/>
          <a:p>
            <a:pPr marL="0" lvl="0" indent="0">
              <a:buNone/>
            </a:pPr>
            <a:r>
              <a:rPr lang="en-US" sz="4400" dirty="0" smtClean="0">
                <a:solidFill>
                  <a:srgbClr val="003D71"/>
                </a:solidFill>
                <a:latin typeface="Garamond"/>
                <a:cs typeface="Gill Sans"/>
              </a:rPr>
              <a:t>Using Punnett Squares</a:t>
            </a:r>
            <a:endParaRPr lang="en-US" sz="4400" dirty="0">
              <a:solidFill>
                <a:srgbClr val="003D71"/>
              </a:solidFill>
              <a:latin typeface="Garamond"/>
              <a:cs typeface="Gill Sans"/>
            </a:endParaRPr>
          </a:p>
        </p:txBody>
      </p:sp>
      <p:sp>
        <p:nvSpPr>
          <p:cNvPr id="27" name="Content Placeholder 7"/>
          <p:cNvSpPr txBox="1">
            <a:spLocks/>
          </p:cNvSpPr>
          <p:nvPr/>
        </p:nvSpPr>
        <p:spPr>
          <a:xfrm>
            <a:off x="522941" y="1588249"/>
            <a:ext cx="8128001" cy="48364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pPr>
            <a:r>
              <a:rPr lang="en-US" sz="2800" dirty="0" smtClean="0">
                <a:solidFill>
                  <a:prstClr val="black"/>
                </a:solidFill>
                <a:latin typeface="Garamond"/>
                <a:cs typeface="Garamond"/>
              </a:rPr>
              <a:t>Any genetics problem can be worked using the five steps below</a:t>
            </a:r>
            <a:endParaRPr lang="en-US" sz="2800" dirty="0">
              <a:solidFill>
                <a:prstClr val="black"/>
              </a:solidFill>
              <a:latin typeface="Garamond"/>
              <a:cs typeface="Garamond"/>
            </a:endParaRPr>
          </a:p>
        </p:txBody>
      </p:sp>
      <p:pic>
        <p:nvPicPr>
          <p:cNvPr id="28" name="Picture 27" descr="PunnettSquares5step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 y="2777062"/>
            <a:ext cx="7754950" cy="3647644"/>
          </a:xfrm>
          <a:prstGeom prst="rect">
            <a:avLst/>
          </a:prstGeom>
        </p:spPr>
      </p:pic>
    </p:spTree>
    <p:extLst>
      <p:ext uri="{BB962C8B-B14F-4D97-AF65-F5344CB8AC3E}">
        <p14:creationId xmlns:p14="http://schemas.microsoft.com/office/powerpoint/2010/main" val="41197158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smtClean="0">
                <a:cs typeface="Garamond"/>
              </a:rPr>
              <a:t>Learning Objectives</a:t>
            </a:r>
          </a:p>
          <a:p>
            <a:r>
              <a:rPr lang="en-US" dirty="0" smtClean="0">
                <a:cs typeface="Garamond"/>
              </a:rPr>
              <a:t>Understand basic genetics vocabulary</a:t>
            </a:r>
          </a:p>
          <a:p>
            <a:r>
              <a:rPr lang="en-US" dirty="0" smtClean="0">
                <a:cs typeface="Garamond"/>
              </a:rPr>
              <a:t>Predict outcomes of monohybrid crosses</a:t>
            </a:r>
          </a:p>
          <a:p>
            <a:r>
              <a:rPr lang="en-US" dirty="0" smtClean="0">
                <a:cs typeface="Garamond"/>
              </a:rPr>
              <a:t>Predict outcomes of dihybrid crosses</a:t>
            </a:r>
            <a:endParaRPr lang="en-US" dirty="0" smtClean="0">
              <a:cs typeface="Garamond"/>
            </a:endParaRPr>
          </a:p>
        </p:txBody>
      </p:sp>
      <p:sp>
        <p:nvSpPr>
          <p:cNvPr id="3" name="Text Placeholder 2"/>
          <p:cNvSpPr>
            <a:spLocks noGrp="1"/>
          </p:cNvSpPr>
          <p:nvPr>
            <p:ph type="body" sz="quarter" idx="11"/>
          </p:nvPr>
        </p:nvSpPr>
        <p:spPr>
          <a:xfrm>
            <a:off x="-1" y="71613"/>
            <a:ext cx="7914603" cy="656665"/>
          </a:xfrm>
        </p:spPr>
        <p:txBody>
          <a:bodyPr/>
          <a:lstStyle/>
          <a:p>
            <a:r>
              <a:rPr lang="en-US" dirty="0" smtClean="0">
                <a:cs typeface="Garamond"/>
              </a:rPr>
              <a:t>Using Punnett Squares</a:t>
            </a:r>
            <a:endParaRPr lang="en-US" dirty="0">
              <a:cs typeface="Garamond"/>
            </a:endParaRPr>
          </a:p>
        </p:txBody>
      </p:sp>
      <p:pic>
        <p:nvPicPr>
          <p:cNvPr id="5" name="Picture 4" descr="2x2PunnettSquareTempl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7176" y="4124041"/>
            <a:ext cx="2433170" cy="2427665"/>
          </a:xfrm>
          <a:prstGeom prst="rect">
            <a:avLst/>
          </a:prstGeom>
        </p:spPr>
      </p:pic>
      <p:sp>
        <p:nvSpPr>
          <p:cNvPr id="6" name="TextBox 5"/>
          <p:cNvSpPr txBox="1"/>
          <p:nvPr/>
        </p:nvSpPr>
        <p:spPr>
          <a:xfrm>
            <a:off x="3257176" y="4497294"/>
            <a:ext cx="343647"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aramond"/>
                <a:ea typeface="+mn-ea"/>
                <a:cs typeface="Garamond"/>
              </a:rPr>
              <a:t>B</a:t>
            </a:r>
            <a:endParaRPr lang="en-US" dirty="0">
              <a:solidFill>
                <a:prstClr val="black"/>
              </a:solidFill>
              <a:latin typeface="Garamond"/>
              <a:ea typeface="+mn-ea"/>
              <a:cs typeface="Garamond"/>
            </a:endParaRPr>
          </a:p>
        </p:txBody>
      </p:sp>
      <p:sp>
        <p:nvSpPr>
          <p:cNvPr id="7" name="TextBox 6"/>
          <p:cNvSpPr txBox="1"/>
          <p:nvPr/>
        </p:nvSpPr>
        <p:spPr>
          <a:xfrm>
            <a:off x="3615764" y="4126753"/>
            <a:ext cx="343647"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aramond"/>
                <a:ea typeface="+mn-ea"/>
                <a:cs typeface="Garamond"/>
              </a:rPr>
              <a:t>B</a:t>
            </a:r>
            <a:endParaRPr lang="en-US" dirty="0">
              <a:solidFill>
                <a:prstClr val="black"/>
              </a:solidFill>
              <a:latin typeface="Garamond"/>
              <a:ea typeface="+mn-ea"/>
              <a:cs typeface="Garamond"/>
            </a:endParaRPr>
          </a:p>
        </p:txBody>
      </p:sp>
      <p:sp>
        <p:nvSpPr>
          <p:cNvPr id="8" name="TextBox 7"/>
          <p:cNvSpPr txBox="1"/>
          <p:nvPr/>
        </p:nvSpPr>
        <p:spPr>
          <a:xfrm>
            <a:off x="4649694" y="4127962"/>
            <a:ext cx="343647"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aramond"/>
                <a:ea typeface="+mn-ea"/>
                <a:cs typeface="Garamond"/>
              </a:rPr>
              <a:t>b</a:t>
            </a:r>
            <a:endParaRPr lang="en-US" dirty="0">
              <a:solidFill>
                <a:prstClr val="black"/>
              </a:solidFill>
              <a:latin typeface="Garamond"/>
              <a:ea typeface="+mn-ea"/>
              <a:cs typeface="Garamond"/>
            </a:endParaRPr>
          </a:p>
        </p:txBody>
      </p:sp>
      <p:sp>
        <p:nvSpPr>
          <p:cNvPr id="9" name="TextBox 8"/>
          <p:cNvSpPr txBox="1"/>
          <p:nvPr/>
        </p:nvSpPr>
        <p:spPr>
          <a:xfrm>
            <a:off x="3272117" y="5565303"/>
            <a:ext cx="343647"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aramond"/>
                <a:ea typeface="+mn-ea"/>
                <a:cs typeface="Garamond"/>
              </a:rPr>
              <a:t>b</a:t>
            </a:r>
            <a:endParaRPr lang="en-US" dirty="0">
              <a:solidFill>
                <a:prstClr val="black"/>
              </a:solidFill>
              <a:latin typeface="Garamond"/>
              <a:ea typeface="+mn-ea"/>
              <a:cs typeface="Garamond"/>
            </a:endParaRPr>
          </a:p>
        </p:txBody>
      </p:sp>
      <p:sp>
        <p:nvSpPr>
          <p:cNvPr id="10" name="TextBox 9"/>
          <p:cNvSpPr txBox="1"/>
          <p:nvPr/>
        </p:nvSpPr>
        <p:spPr>
          <a:xfrm>
            <a:off x="3684493" y="4618602"/>
            <a:ext cx="549835"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aramond"/>
                <a:ea typeface="+mn-ea"/>
                <a:cs typeface="Garamond"/>
              </a:rPr>
              <a:t>BB</a:t>
            </a:r>
            <a:endParaRPr lang="en-US" dirty="0">
              <a:solidFill>
                <a:prstClr val="black"/>
              </a:solidFill>
              <a:latin typeface="Garamond"/>
              <a:ea typeface="+mn-ea"/>
              <a:cs typeface="Garamond"/>
            </a:endParaRPr>
          </a:p>
        </p:txBody>
      </p:sp>
      <p:sp>
        <p:nvSpPr>
          <p:cNvPr id="11" name="TextBox 10"/>
          <p:cNvSpPr txBox="1"/>
          <p:nvPr/>
        </p:nvSpPr>
        <p:spPr>
          <a:xfrm>
            <a:off x="4718423" y="4618602"/>
            <a:ext cx="549835"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aramond"/>
                <a:ea typeface="+mn-ea"/>
                <a:cs typeface="Garamond"/>
              </a:rPr>
              <a:t>Bb</a:t>
            </a:r>
            <a:endParaRPr lang="en-US" dirty="0">
              <a:solidFill>
                <a:prstClr val="black"/>
              </a:solidFill>
              <a:latin typeface="Garamond"/>
              <a:ea typeface="+mn-ea"/>
              <a:cs typeface="Garamond"/>
            </a:endParaRPr>
          </a:p>
        </p:txBody>
      </p:sp>
      <p:sp>
        <p:nvSpPr>
          <p:cNvPr id="12" name="TextBox 11"/>
          <p:cNvSpPr txBox="1"/>
          <p:nvPr/>
        </p:nvSpPr>
        <p:spPr>
          <a:xfrm>
            <a:off x="3684493" y="5565303"/>
            <a:ext cx="549835"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aramond"/>
                <a:ea typeface="+mn-ea"/>
                <a:cs typeface="Garamond"/>
              </a:rPr>
              <a:t>Bb</a:t>
            </a:r>
            <a:endParaRPr lang="en-US" dirty="0">
              <a:solidFill>
                <a:prstClr val="black"/>
              </a:solidFill>
              <a:latin typeface="Garamond"/>
              <a:ea typeface="+mn-ea"/>
              <a:cs typeface="Garamond"/>
            </a:endParaRPr>
          </a:p>
        </p:txBody>
      </p:sp>
      <p:sp>
        <p:nvSpPr>
          <p:cNvPr id="13" name="TextBox 12"/>
          <p:cNvSpPr txBox="1"/>
          <p:nvPr/>
        </p:nvSpPr>
        <p:spPr>
          <a:xfrm>
            <a:off x="4718423" y="5572557"/>
            <a:ext cx="549835"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Garamond"/>
                <a:ea typeface="+mn-ea"/>
                <a:cs typeface="Garamond"/>
              </a:rPr>
              <a:t>b</a:t>
            </a:r>
            <a:r>
              <a:rPr lang="en-US" dirty="0" smtClean="0">
                <a:solidFill>
                  <a:prstClr val="black"/>
                </a:solidFill>
                <a:latin typeface="Garamond"/>
                <a:ea typeface="+mn-ea"/>
                <a:cs typeface="Garamond"/>
              </a:rPr>
              <a:t>b</a:t>
            </a:r>
            <a:endParaRPr lang="en-US" dirty="0">
              <a:solidFill>
                <a:prstClr val="black"/>
              </a:solidFill>
              <a:latin typeface="Garamond"/>
              <a:ea typeface="+mn-ea"/>
              <a:cs typeface="Garamond"/>
            </a:endParaRPr>
          </a:p>
        </p:txBody>
      </p:sp>
    </p:spTree>
    <p:extLst>
      <p:ext uri="{BB962C8B-B14F-4D97-AF65-F5344CB8AC3E}">
        <p14:creationId xmlns:p14="http://schemas.microsoft.com/office/powerpoint/2010/main" val="8210497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smtClean="0">
                <a:cs typeface="Garamond"/>
              </a:rPr>
              <a:t>Learning Objectives</a:t>
            </a:r>
          </a:p>
          <a:p>
            <a:r>
              <a:rPr lang="en-US" dirty="0" smtClean="0">
                <a:cs typeface="Garamond"/>
              </a:rPr>
              <a:t>Understand basic genetics vocabulary</a:t>
            </a:r>
          </a:p>
          <a:p>
            <a:r>
              <a:rPr lang="en-US" dirty="0" smtClean="0">
                <a:cs typeface="Garamond"/>
              </a:rPr>
              <a:t>Predict outcomes of monohybrid crosses</a:t>
            </a:r>
          </a:p>
          <a:p>
            <a:r>
              <a:rPr lang="en-US" dirty="0" smtClean="0">
                <a:cs typeface="Garamond"/>
              </a:rPr>
              <a:t>Predict outcomes of dihybrid crosses</a:t>
            </a:r>
            <a:endParaRPr lang="en-US" dirty="0" smtClean="0">
              <a:cs typeface="Garamond"/>
            </a:endParaRPr>
          </a:p>
        </p:txBody>
      </p:sp>
      <p:sp>
        <p:nvSpPr>
          <p:cNvPr id="3" name="Text Placeholder 2"/>
          <p:cNvSpPr>
            <a:spLocks noGrp="1"/>
          </p:cNvSpPr>
          <p:nvPr>
            <p:ph type="body" sz="quarter" idx="11"/>
          </p:nvPr>
        </p:nvSpPr>
        <p:spPr>
          <a:xfrm>
            <a:off x="-1" y="71613"/>
            <a:ext cx="7914603" cy="656665"/>
          </a:xfrm>
        </p:spPr>
        <p:txBody>
          <a:bodyPr/>
          <a:lstStyle/>
          <a:p>
            <a:r>
              <a:rPr lang="en-US" dirty="0" smtClean="0">
                <a:cs typeface="Garamond"/>
              </a:rPr>
              <a:t>Using Punnett Squares</a:t>
            </a:r>
            <a:endParaRPr lang="en-US" dirty="0">
              <a:cs typeface="Garamond"/>
            </a:endParaRPr>
          </a:p>
        </p:txBody>
      </p:sp>
      <p:pic>
        <p:nvPicPr>
          <p:cNvPr id="5" name="Picture 4" descr="2x2PunnettSquareTempl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7176" y="4124041"/>
            <a:ext cx="2433170" cy="2427665"/>
          </a:xfrm>
          <a:prstGeom prst="rect">
            <a:avLst/>
          </a:prstGeom>
        </p:spPr>
      </p:pic>
      <p:sp>
        <p:nvSpPr>
          <p:cNvPr id="6" name="TextBox 5"/>
          <p:cNvSpPr txBox="1"/>
          <p:nvPr/>
        </p:nvSpPr>
        <p:spPr>
          <a:xfrm>
            <a:off x="3257176" y="4497294"/>
            <a:ext cx="343647"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aramond"/>
                <a:ea typeface="+mn-ea"/>
                <a:cs typeface="Garamond"/>
              </a:rPr>
              <a:t>B</a:t>
            </a:r>
            <a:endParaRPr lang="en-US" dirty="0">
              <a:solidFill>
                <a:prstClr val="black"/>
              </a:solidFill>
              <a:latin typeface="Garamond"/>
              <a:ea typeface="+mn-ea"/>
              <a:cs typeface="Garamond"/>
            </a:endParaRPr>
          </a:p>
        </p:txBody>
      </p:sp>
      <p:sp>
        <p:nvSpPr>
          <p:cNvPr id="7" name="TextBox 6"/>
          <p:cNvSpPr txBox="1"/>
          <p:nvPr/>
        </p:nvSpPr>
        <p:spPr>
          <a:xfrm>
            <a:off x="3615764" y="4126753"/>
            <a:ext cx="343647"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aramond"/>
                <a:ea typeface="+mn-ea"/>
                <a:cs typeface="Garamond"/>
              </a:rPr>
              <a:t>B</a:t>
            </a:r>
            <a:endParaRPr lang="en-US" dirty="0">
              <a:solidFill>
                <a:prstClr val="black"/>
              </a:solidFill>
              <a:latin typeface="Garamond"/>
              <a:ea typeface="+mn-ea"/>
              <a:cs typeface="Garamond"/>
            </a:endParaRPr>
          </a:p>
        </p:txBody>
      </p:sp>
      <p:sp>
        <p:nvSpPr>
          <p:cNvPr id="8" name="TextBox 7"/>
          <p:cNvSpPr txBox="1"/>
          <p:nvPr/>
        </p:nvSpPr>
        <p:spPr>
          <a:xfrm>
            <a:off x="4649694" y="4127962"/>
            <a:ext cx="343647"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aramond"/>
                <a:ea typeface="+mn-ea"/>
                <a:cs typeface="Garamond"/>
              </a:rPr>
              <a:t>b</a:t>
            </a:r>
            <a:endParaRPr lang="en-US" dirty="0">
              <a:solidFill>
                <a:prstClr val="black"/>
              </a:solidFill>
              <a:latin typeface="Garamond"/>
              <a:ea typeface="+mn-ea"/>
              <a:cs typeface="Garamond"/>
            </a:endParaRPr>
          </a:p>
        </p:txBody>
      </p:sp>
      <p:sp>
        <p:nvSpPr>
          <p:cNvPr id="9" name="TextBox 8"/>
          <p:cNvSpPr txBox="1"/>
          <p:nvPr/>
        </p:nvSpPr>
        <p:spPr>
          <a:xfrm>
            <a:off x="3272117" y="5565303"/>
            <a:ext cx="343647"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aramond"/>
                <a:ea typeface="+mn-ea"/>
                <a:cs typeface="Garamond"/>
              </a:rPr>
              <a:t>b</a:t>
            </a:r>
            <a:endParaRPr lang="en-US" dirty="0">
              <a:solidFill>
                <a:prstClr val="black"/>
              </a:solidFill>
              <a:latin typeface="Garamond"/>
              <a:ea typeface="+mn-ea"/>
              <a:cs typeface="Garamond"/>
            </a:endParaRPr>
          </a:p>
        </p:txBody>
      </p:sp>
      <p:sp>
        <p:nvSpPr>
          <p:cNvPr id="10" name="TextBox 9"/>
          <p:cNvSpPr txBox="1"/>
          <p:nvPr/>
        </p:nvSpPr>
        <p:spPr>
          <a:xfrm>
            <a:off x="3684493" y="4618602"/>
            <a:ext cx="549835"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aramond"/>
                <a:ea typeface="+mn-ea"/>
                <a:cs typeface="Garamond"/>
              </a:rPr>
              <a:t>BB</a:t>
            </a:r>
            <a:endParaRPr lang="en-US" dirty="0">
              <a:solidFill>
                <a:prstClr val="black"/>
              </a:solidFill>
              <a:latin typeface="Garamond"/>
              <a:ea typeface="+mn-ea"/>
              <a:cs typeface="Garamond"/>
            </a:endParaRPr>
          </a:p>
        </p:txBody>
      </p:sp>
      <p:sp>
        <p:nvSpPr>
          <p:cNvPr id="11" name="TextBox 10"/>
          <p:cNvSpPr txBox="1"/>
          <p:nvPr/>
        </p:nvSpPr>
        <p:spPr>
          <a:xfrm>
            <a:off x="4718423" y="4618602"/>
            <a:ext cx="549835"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aramond"/>
                <a:ea typeface="+mn-ea"/>
                <a:cs typeface="Garamond"/>
              </a:rPr>
              <a:t>Bb</a:t>
            </a:r>
            <a:endParaRPr lang="en-US" dirty="0">
              <a:solidFill>
                <a:prstClr val="black"/>
              </a:solidFill>
              <a:latin typeface="Garamond"/>
              <a:ea typeface="+mn-ea"/>
              <a:cs typeface="Garamond"/>
            </a:endParaRPr>
          </a:p>
        </p:txBody>
      </p:sp>
      <p:sp>
        <p:nvSpPr>
          <p:cNvPr id="12" name="TextBox 11"/>
          <p:cNvSpPr txBox="1"/>
          <p:nvPr/>
        </p:nvSpPr>
        <p:spPr>
          <a:xfrm>
            <a:off x="3684493" y="5565303"/>
            <a:ext cx="549835"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Garamond"/>
                <a:ea typeface="+mn-ea"/>
                <a:cs typeface="Garamond"/>
              </a:rPr>
              <a:t>Bb</a:t>
            </a:r>
            <a:endParaRPr lang="en-US" dirty="0">
              <a:solidFill>
                <a:prstClr val="black"/>
              </a:solidFill>
              <a:latin typeface="Garamond"/>
              <a:ea typeface="+mn-ea"/>
              <a:cs typeface="Garamond"/>
            </a:endParaRPr>
          </a:p>
        </p:txBody>
      </p:sp>
      <p:sp>
        <p:nvSpPr>
          <p:cNvPr id="13" name="TextBox 12"/>
          <p:cNvSpPr txBox="1"/>
          <p:nvPr/>
        </p:nvSpPr>
        <p:spPr>
          <a:xfrm>
            <a:off x="4718423" y="5572557"/>
            <a:ext cx="549835"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Garamond"/>
                <a:ea typeface="+mn-ea"/>
                <a:cs typeface="Garamond"/>
              </a:rPr>
              <a:t>b</a:t>
            </a:r>
            <a:r>
              <a:rPr lang="en-US" dirty="0" smtClean="0">
                <a:solidFill>
                  <a:prstClr val="black"/>
                </a:solidFill>
                <a:latin typeface="Garamond"/>
                <a:ea typeface="+mn-ea"/>
                <a:cs typeface="Garamond"/>
              </a:rPr>
              <a:t>b</a:t>
            </a:r>
            <a:endParaRPr lang="en-US" dirty="0">
              <a:solidFill>
                <a:prstClr val="black"/>
              </a:solidFill>
              <a:latin typeface="Garamond"/>
              <a:ea typeface="+mn-ea"/>
              <a:cs typeface="Garamond"/>
            </a:endParaRPr>
          </a:p>
        </p:txBody>
      </p:sp>
    </p:spTree>
    <p:extLst>
      <p:ext uri="{BB962C8B-B14F-4D97-AF65-F5344CB8AC3E}">
        <p14:creationId xmlns:p14="http://schemas.microsoft.com/office/powerpoint/2010/main" val="38672291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7"/>
          <p:cNvSpPr txBox="1">
            <a:spLocks/>
          </p:cNvSpPr>
          <p:nvPr/>
        </p:nvSpPr>
        <p:spPr>
          <a:xfrm>
            <a:off x="4823013" y="1588249"/>
            <a:ext cx="3618752" cy="201054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sz="2800" dirty="0" smtClean="0">
                <a:solidFill>
                  <a:prstClr val="black"/>
                </a:solidFill>
                <a:latin typeface="Garamond"/>
                <a:cs typeface="Garamond"/>
              </a:rPr>
              <a:t>Different DNA (genetic material)</a:t>
            </a:r>
          </a:p>
          <a:p>
            <a:pPr marL="0" indent="0" algn="ctr" fontAlgn="auto">
              <a:spcAft>
                <a:spcPts val="0"/>
              </a:spcAft>
              <a:buFont typeface="Arial"/>
              <a:buNone/>
            </a:pPr>
            <a:endParaRPr lang="en-US" sz="2800" dirty="0">
              <a:solidFill>
                <a:prstClr val="black"/>
              </a:solidFill>
              <a:latin typeface="Garamond"/>
              <a:cs typeface="Garamond"/>
            </a:endParaRPr>
          </a:p>
        </p:txBody>
      </p:sp>
      <p:sp>
        <p:nvSpPr>
          <p:cNvPr id="8" name="Content Placeholder 7"/>
          <p:cNvSpPr txBox="1">
            <a:spLocks/>
          </p:cNvSpPr>
          <p:nvPr/>
        </p:nvSpPr>
        <p:spPr>
          <a:xfrm>
            <a:off x="368300" y="1588249"/>
            <a:ext cx="3740524" cy="48364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2800" dirty="0" smtClean="0">
                <a:solidFill>
                  <a:prstClr val="black"/>
                </a:solidFill>
                <a:latin typeface="Garamond"/>
                <a:cs typeface="Garamond"/>
              </a:rPr>
              <a:t>Why do people look different from one another?</a:t>
            </a:r>
            <a:endParaRPr lang="en-US" sz="2800" dirty="0">
              <a:solidFill>
                <a:prstClr val="black"/>
              </a:solidFill>
              <a:latin typeface="Garamond"/>
              <a:cs typeface="Garamond"/>
            </a:endParaRPr>
          </a:p>
        </p:txBody>
      </p:sp>
      <p:sp>
        <p:nvSpPr>
          <p:cNvPr id="9" name="Title 1"/>
          <p:cNvSpPr txBox="1">
            <a:spLocks/>
          </p:cNvSpPr>
          <p:nvPr/>
        </p:nvSpPr>
        <p:spPr>
          <a:xfrm>
            <a:off x="22528" y="79970"/>
            <a:ext cx="6921500" cy="891117"/>
          </a:xfrm>
          <a:prstGeom prst="rect">
            <a:avLst/>
          </a:prstGeom>
          <a:solidFill>
            <a:schemeClr val="bg1">
              <a:alpha val="0"/>
            </a:schemeClr>
          </a:solidFill>
        </p:spPr>
        <p:txBody>
          <a:bodyPr>
            <a:no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dirty="0" smtClean="0">
                <a:solidFill>
                  <a:srgbClr val="003D71"/>
                </a:solidFill>
                <a:latin typeface="Garamond"/>
                <a:cs typeface="Garamond"/>
              </a:rPr>
              <a:t>What is Genetics?</a:t>
            </a:r>
            <a:endParaRPr lang="en-US" dirty="0">
              <a:solidFill>
                <a:srgbClr val="003D71"/>
              </a:solidFill>
              <a:latin typeface="Garamond"/>
              <a:cs typeface="Garamond"/>
            </a:endParaRPr>
          </a:p>
        </p:txBody>
      </p:sp>
      <p:pic>
        <p:nvPicPr>
          <p:cNvPr id="10" name="Picture 9" descr="image_students_sapling_learn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40" y="4049059"/>
            <a:ext cx="2822910" cy="2246606"/>
          </a:xfrm>
          <a:prstGeom prst="rect">
            <a:avLst/>
          </a:prstGeom>
        </p:spPr>
      </p:pic>
      <p:sp>
        <p:nvSpPr>
          <p:cNvPr id="11" name="Down Arrow 10"/>
          <p:cNvSpPr/>
          <p:nvPr/>
        </p:nvSpPr>
        <p:spPr>
          <a:xfrm>
            <a:off x="6316169" y="2939313"/>
            <a:ext cx="627529" cy="138952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a:solidFill>
                <a:prstClr val="white"/>
              </a:solidFill>
              <a:latin typeface="Garamond"/>
              <a:cs typeface="Garamond"/>
            </a:endParaRPr>
          </a:p>
        </p:txBody>
      </p:sp>
      <p:sp>
        <p:nvSpPr>
          <p:cNvPr id="12" name="Content Placeholder 7"/>
          <p:cNvSpPr txBox="1">
            <a:spLocks/>
          </p:cNvSpPr>
          <p:nvPr/>
        </p:nvSpPr>
        <p:spPr>
          <a:xfrm>
            <a:off x="4823013" y="4561045"/>
            <a:ext cx="3618752" cy="17522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sz="2800" dirty="0" smtClean="0">
                <a:solidFill>
                  <a:prstClr val="black"/>
                </a:solidFill>
                <a:latin typeface="Garamond"/>
                <a:cs typeface="Garamond"/>
              </a:rPr>
              <a:t>Different proteins</a:t>
            </a:r>
          </a:p>
          <a:p>
            <a:pPr marL="0" indent="0" algn="ctr" fontAlgn="auto">
              <a:spcAft>
                <a:spcPts val="0"/>
              </a:spcAft>
              <a:buFont typeface="Arial"/>
              <a:buNone/>
            </a:pPr>
            <a:r>
              <a:rPr lang="en-US" sz="2800" dirty="0" smtClean="0">
                <a:solidFill>
                  <a:prstClr val="black"/>
                </a:solidFill>
                <a:latin typeface="Garamond"/>
                <a:cs typeface="Garamond"/>
              </a:rPr>
              <a:t>(appearances)</a:t>
            </a:r>
            <a:endParaRPr lang="en-US" sz="2800" dirty="0">
              <a:solidFill>
                <a:prstClr val="black"/>
              </a:solidFill>
              <a:latin typeface="Garamond"/>
              <a:cs typeface="Garamond"/>
            </a:endParaRPr>
          </a:p>
        </p:txBody>
      </p:sp>
    </p:spTree>
    <p:extLst>
      <p:ext uri="{BB962C8B-B14F-4D97-AF65-F5344CB8AC3E}">
        <p14:creationId xmlns:p14="http://schemas.microsoft.com/office/powerpoint/2010/main" val="3403891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0" y="119901"/>
            <a:ext cx="6985000" cy="656665"/>
          </a:xfrm>
        </p:spPr>
        <p:txBody>
          <a:bodyPr/>
          <a:lstStyle/>
          <a:p>
            <a:r>
              <a:rPr lang="en-US" dirty="0" smtClean="0"/>
              <a:t>Genetics Vocabulary</a:t>
            </a:r>
            <a:endParaRPr lang="en-US" dirty="0"/>
          </a:p>
        </p:txBody>
      </p:sp>
      <p:sp>
        <p:nvSpPr>
          <p:cNvPr id="5" name="Content Placeholder 7"/>
          <p:cNvSpPr txBox="1">
            <a:spLocks/>
          </p:cNvSpPr>
          <p:nvPr/>
        </p:nvSpPr>
        <p:spPr>
          <a:xfrm>
            <a:off x="4823013" y="1588249"/>
            <a:ext cx="3618752" cy="48364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u="sng" dirty="0" smtClean="0">
                <a:solidFill>
                  <a:prstClr val="black"/>
                </a:solidFill>
                <a:latin typeface="Garamond"/>
                <a:cs typeface="Garamond"/>
              </a:rPr>
              <a:t>Trait</a:t>
            </a:r>
          </a:p>
          <a:p>
            <a:pPr marL="0" indent="0" fontAlgn="auto">
              <a:spcAft>
                <a:spcPts val="0"/>
              </a:spcAft>
              <a:buFont typeface="Arial"/>
              <a:buNone/>
            </a:pPr>
            <a:r>
              <a:rPr lang="en-US" dirty="0" smtClean="0">
                <a:solidFill>
                  <a:prstClr val="black"/>
                </a:solidFill>
                <a:latin typeface="Garamond"/>
                <a:cs typeface="Garamond"/>
              </a:rPr>
              <a:t>a version of a character</a:t>
            </a:r>
            <a:endParaRPr lang="en-US" dirty="0">
              <a:solidFill>
                <a:prstClr val="black"/>
              </a:solidFill>
              <a:latin typeface="Garamond"/>
              <a:cs typeface="Garamond"/>
            </a:endParaRPr>
          </a:p>
        </p:txBody>
      </p:sp>
      <p:sp>
        <p:nvSpPr>
          <p:cNvPr id="6" name="Content Placeholder 7"/>
          <p:cNvSpPr txBox="1">
            <a:spLocks/>
          </p:cNvSpPr>
          <p:nvPr/>
        </p:nvSpPr>
        <p:spPr>
          <a:xfrm>
            <a:off x="368300" y="1588249"/>
            <a:ext cx="3740524" cy="48364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u="sng" dirty="0" smtClean="0">
                <a:solidFill>
                  <a:prstClr val="black"/>
                </a:solidFill>
                <a:latin typeface="Garamond"/>
                <a:cs typeface="Garamond"/>
              </a:rPr>
              <a:t>Character</a:t>
            </a:r>
          </a:p>
          <a:p>
            <a:pPr marL="0" indent="0" fontAlgn="auto">
              <a:spcAft>
                <a:spcPts val="0"/>
              </a:spcAft>
              <a:buFont typeface="Arial"/>
              <a:buNone/>
            </a:pPr>
            <a:r>
              <a:rPr lang="en-US" dirty="0" smtClean="0">
                <a:solidFill>
                  <a:prstClr val="black"/>
                </a:solidFill>
                <a:latin typeface="Garamond"/>
                <a:cs typeface="Garamond"/>
              </a:rPr>
              <a:t>a recognizable feature controlled by genetics</a:t>
            </a:r>
            <a:endParaRPr lang="en-US" dirty="0">
              <a:solidFill>
                <a:prstClr val="black"/>
              </a:solidFill>
              <a:latin typeface="Garamond"/>
              <a:cs typeface="Garamond"/>
            </a:endParaRPr>
          </a:p>
        </p:txBody>
      </p:sp>
      <p:grpSp>
        <p:nvGrpSpPr>
          <p:cNvPr id="7" name="Group 6"/>
          <p:cNvGrpSpPr/>
          <p:nvPr/>
        </p:nvGrpSpPr>
        <p:grpSpPr>
          <a:xfrm>
            <a:off x="663210" y="4014928"/>
            <a:ext cx="3319210" cy="2306677"/>
            <a:chOff x="663210" y="4014928"/>
            <a:chExt cx="3319210" cy="2306677"/>
          </a:xfrm>
        </p:grpSpPr>
        <p:pic>
          <p:nvPicPr>
            <p:cNvPr id="8" name="Picture 7" descr="green round se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947" y="4384260"/>
              <a:ext cx="1004646" cy="943137"/>
            </a:xfrm>
            <a:prstGeom prst="rect">
              <a:avLst/>
            </a:prstGeom>
          </p:spPr>
        </p:pic>
        <p:pic>
          <p:nvPicPr>
            <p:cNvPr id="9" name="Picture 8" descr="green wrinkled se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469" y="5327397"/>
              <a:ext cx="1099124" cy="994208"/>
            </a:xfrm>
            <a:prstGeom prst="rect">
              <a:avLst/>
            </a:prstGeom>
          </p:spPr>
        </p:pic>
        <p:pic>
          <p:nvPicPr>
            <p:cNvPr id="10" name="Picture 9" descr="white mou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575" y="4412997"/>
              <a:ext cx="1372925" cy="914400"/>
            </a:xfrm>
            <a:prstGeom prst="rect">
              <a:avLst/>
            </a:prstGeom>
          </p:spPr>
        </p:pic>
        <p:pic>
          <p:nvPicPr>
            <p:cNvPr id="11" name="Picture 10" descr="black mous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210" y="5407205"/>
              <a:ext cx="1432290" cy="914400"/>
            </a:xfrm>
            <a:prstGeom prst="rect">
              <a:avLst/>
            </a:prstGeom>
          </p:spPr>
        </p:pic>
        <p:sp>
          <p:nvSpPr>
            <p:cNvPr id="12" name="TextBox 11"/>
            <p:cNvSpPr txBox="1"/>
            <p:nvPr/>
          </p:nvSpPr>
          <p:spPr>
            <a:xfrm>
              <a:off x="893627" y="4014928"/>
              <a:ext cx="966931"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aramond"/>
                  <a:ea typeface="+mn-ea"/>
                  <a:cs typeface="Garamond"/>
                </a:rPr>
                <a:t>fur color</a:t>
              </a:r>
              <a:endParaRPr lang="en-US" dirty="0">
                <a:solidFill>
                  <a:prstClr val="black"/>
                </a:solidFill>
                <a:latin typeface="Garamond"/>
                <a:ea typeface="+mn-ea"/>
                <a:cs typeface="Garamond"/>
              </a:endParaRPr>
            </a:p>
          </p:txBody>
        </p:sp>
        <p:sp>
          <p:nvSpPr>
            <p:cNvPr id="13" name="TextBox 12"/>
            <p:cNvSpPr txBox="1"/>
            <p:nvPr/>
          </p:nvSpPr>
          <p:spPr>
            <a:xfrm>
              <a:off x="2791469" y="4014928"/>
              <a:ext cx="1190951"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aramond"/>
                  <a:ea typeface="+mn-ea"/>
                  <a:cs typeface="Garamond"/>
                </a:rPr>
                <a:t>seed shape</a:t>
              </a:r>
              <a:endParaRPr lang="en-US" dirty="0">
                <a:solidFill>
                  <a:prstClr val="black"/>
                </a:solidFill>
                <a:latin typeface="Garamond"/>
                <a:ea typeface="+mn-ea"/>
                <a:cs typeface="Garamond"/>
              </a:endParaRPr>
            </a:p>
          </p:txBody>
        </p:sp>
      </p:grpSp>
      <p:grpSp>
        <p:nvGrpSpPr>
          <p:cNvPr id="14" name="Group 13"/>
          <p:cNvGrpSpPr/>
          <p:nvPr/>
        </p:nvGrpSpPr>
        <p:grpSpPr>
          <a:xfrm>
            <a:off x="5181920" y="4109619"/>
            <a:ext cx="3467259" cy="2315087"/>
            <a:chOff x="722575" y="4006518"/>
            <a:chExt cx="3467259" cy="2315087"/>
          </a:xfrm>
        </p:grpSpPr>
        <p:pic>
          <p:nvPicPr>
            <p:cNvPr id="15" name="Picture 14" descr="green wrinkled se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469" y="5327397"/>
              <a:ext cx="1099124" cy="994208"/>
            </a:xfrm>
            <a:prstGeom prst="rect">
              <a:avLst/>
            </a:prstGeom>
          </p:spPr>
        </p:pic>
        <p:pic>
          <p:nvPicPr>
            <p:cNvPr id="16" name="Picture 15" descr="white mou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575" y="4412997"/>
              <a:ext cx="1372925" cy="914400"/>
            </a:xfrm>
            <a:prstGeom prst="rect">
              <a:avLst/>
            </a:prstGeom>
          </p:spPr>
        </p:pic>
        <p:sp>
          <p:nvSpPr>
            <p:cNvPr id="17" name="TextBox 16"/>
            <p:cNvSpPr txBox="1"/>
            <p:nvPr/>
          </p:nvSpPr>
          <p:spPr>
            <a:xfrm>
              <a:off x="893627" y="4014928"/>
              <a:ext cx="994496"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aramond"/>
                  <a:ea typeface="+mn-ea"/>
                  <a:cs typeface="Garamond"/>
                </a:rPr>
                <a:t>white fur</a:t>
              </a:r>
              <a:endParaRPr lang="en-US" dirty="0">
                <a:solidFill>
                  <a:prstClr val="black"/>
                </a:solidFill>
                <a:latin typeface="Garamond"/>
                <a:ea typeface="+mn-ea"/>
                <a:cs typeface="Garamond"/>
              </a:endParaRPr>
            </a:p>
          </p:txBody>
        </p:sp>
        <p:sp>
          <p:nvSpPr>
            <p:cNvPr id="18" name="TextBox 17"/>
            <p:cNvSpPr txBox="1"/>
            <p:nvPr/>
          </p:nvSpPr>
          <p:spPr>
            <a:xfrm>
              <a:off x="2666047" y="4006518"/>
              <a:ext cx="1523787"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aramond"/>
                  <a:ea typeface="+mn-ea"/>
                  <a:cs typeface="Garamond"/>
                </a:rPr>
                <a:t>wrinkled seeds</a:t>
              </a:r>
              <a:endParaRPr lang="en-US" dirty="0">
                <a:solidFill>
                  <a:prstClr val="black"/>
                </a:solidFill>
                <a:latin typeface="Garamond"/>
                <a:ea typeface="+mn-ea"/>
                <a:cs typeface="Garamond"/>
              </a:endParaRPr>
            </a:p>
          </p:txBody>
        </p:sp>
      </p:grpSp>
    </p:spTree>
    <p:extLst>
      <p:ext uri="{BB962C8B-B14F-4D97-AF65-F5344CB8AC3E}">
        <p14:creationId xmlns:p14="http://schemas.microsoft.com/office/powerpoint/2010/main" val="2336387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0" y="119901"/>
            <a:ext cx="6985000" cy="656665"/>
          </a:xfrm>
          <a:prstGeom prst="rect">
            <a:avLst/>
          </a:prstGeom>
        </p:spPr>
        <p:txBody>
          <a:bodyPr/>
          <a:lstStyle/>
          <a:p>
            <a:pPr marL="0" lvl="0" indent="0">
              <a:buNone/>
            </a:pPr>
            <a:r>
              <a:rPr lang="en-US" sz="4400" dirty="0">
                <a:solidFill>
                  <a:srgbClr val="003D71"/>
                </a:solidFill>
                <a:latin typeface="Garamond"/>
                <a:cs typeface="Gill Sans"/>
              </a:rPr>
              <a:t>Genetics Vocabulary</a:t>
            </a:r>
            <a:endParaRPr lang="en-US" sz="4400" dirty="0">
              <a:solidFill>
                <a:srgbClr val="003D71"/>
              </a:solidFill>
              <a:latin typeface="Garamond"/>
              <a:cs typeface="Gill Sans"/>
            </a:endParaRPr>
          </a:p>
        </p:txBody>
      </p:sp>
      <p:sp>
        <p:nvSpPr>
          <p:cNvPr id="5" name="Content Placeholder 7"/>
          <p:cNvSpPr txBox="1">
            <a:spLocks/>
          </p:cNvSpPr>
          <p:nvPr/>
        </p:nvSpPr>
        <p:spPr>
          <a:xfrm>
            <a:off x="403580" y="1588250"/>
            <a:ext cx="7992936" cy="13225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u="sng" dirty="0" smtClean="0">
                <a:solidFill>
                  <a:prstClr val="black"/>
                </a:solidFill>
                <a:latin typeface="Garamond"/>
                <a:cs typeface="Garamond"/>
              </a:rPr>
              <a:t>Allele</a:t>
            </a:r>
          </a:p>
          <a:p>
            <a:pPr marL="0" indent="0" fontAlgn="auto">
              <a:spcAft>
                <a:spcPts val="0"/>
              </a:spcAft>
              <a:buFont typeface="Arial"/>
              <a:buNone/>
            </a:pPr>
            <a:r>
              <a:rPr lang="en-US" dirty="0" smtClean="0">
                <a:solidFill>
                  <a:prstClr val="black"/>
                </a:solidFill>
                <a:latin typeface="Garamond"/>
                <a:cs typeface="Garamond"/>
              </a:rPr>
              <a:t>the section of DNA that codes for a specific trait</a:t>
            </a:r>
            <a:endParaRPr lang="en-US" dirty="0">
              <a:solidFill>
                <a:prstClr val="black"/>
              </a:solidFill>
              <a:latin typeface="Garamond"/>
              <a:cs typeface="Garamond"/>
            </a:endParaRPr>
          </a:p>
        </p:txBody>
      </p:sp>
      <p:grpSp>
        <p:nvGrpSpPr>
          <p:cNvPr id="6" name="Group 5"/>
          <p:cNvGrpSpPr/>
          <p:nvPr/>
        </p:nvGrpSpPr>
        <p:grpSpPr>
          <a:xfrm>
            <a:off x="633795" y="2910792"/>
            <a:ext cx="3810926" cy="3200400"/>
            <a:chOff x="633795" y="2910792"/>
            <a:chExt cx="3810926" cy="3200400"/>
          </a:xfrm>
        </p:grpSpPr>
        <p:pic>
          <p:nvPicPr>
            <p:cNvPr id="7" name="Picture 6" descr="hsbio_6F_allele_v2b.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95" y="2910792"/>
              <a:ext cx="3564610" cy="3200400"/>
            </a:xfrm>
            <a:prstGeom prst="rect">
              <a:avLst/>
            </a:prstGeom>
          </p:spPr>
        </p:pic>
        <p:sp>
          <p:nvSpPr>
            <p:cNvPr id="8" name="TextBox 7"/>
            <p:cNvSpPr txBox="1"/>
            <p:nvPr/>
          </p:nvSpPr>
          <p:spPr>
            <a:xfrm>
              <a:off x="4118152" y="4337977"/>
              <a:ext cx="326569" cy="369332"/>
            </a:xfrm>
            <a:prstGeom prst="rect">
              <a:avLst/>
            </a:prstGeom>
            <a:noFill/>
          </p:spPr>
          <p:txBody>
            <a:bodyPr wrap="none" rtlCol="0">
              <a:spAutoFit/>
            </a:bodyPr>
            <a:lstStyle/>
            <a:p>
              <a:pPr algn="ctr" fontAlgn="auto">
                <a:spcBef>
                  <a:spcPts val="0"/>
                </a:spcBef>
                <a:spcAft>
                  <a:spcPts val="0"/>
                </a:spcAft>
              </a:pPr>
              <a:r>
                <a:rPr lang="en-US" dirty="0" smtClean="0">
                  <a:solidFill>
                    <a:prstClr val="black"/>
                  </a:solidFill>
                  <a:latin typeface="Garamond"/>
                  <a:ea typeface="+mn-ea"/>
                  <a:cs typeface="Garamond"/>
                </a:rPr>
                <a:t>B</a:t>
              </a:r>
              <a:endParaRPr lang="en-US" dirty="0">
                <a:solidFill>
                  <a:prstClr val="black"/>
                </a:solidFill>
                <a:latin typeface="Garamond"/>
                <a:ea typeface="+mn-ea"/>
                <a:cs typeface="Garamond"/>
              </a:endParaRPr>
            </a:p>
          </p:txBody>
        </p:sp>
      </p:grpSp>
      <p:grpSp>
        <p:nvGrpSpPr>
          <p:cNvPr id="9" name="Group 8"/>
          <p:cNvGrpSpPr/>
          <p:nvPr/>
        </p:nvGrpSpPr>
        <p:grpSpPr>
          <a:xfrm>
            <a:off x="5031385" y="2910792"/>
            <a:ext cx="3806263" cy="3200400"/>
            <a:chOff x="5031385" y="2910792"/>
            <a:chExt cx="3806263" cy="3200400"/>
          </a:xfrm>
        </p:grpSpPr>
        <p:pic>
          <p:nvPicPr>
            <p:cNvPr id="10" name="Picture 9" descr="hsbio_6F_allele_v2a.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1385" y="2910792"/>
              <a:ext cx="3564610" cy="3200400"/>
            </a:xfrm>
            <a:prstGeom prst="rect">
              <a:avLst/>
            </a:prstGeom>
          </p:spPr>
        </p:pic>
        <p:sp>
          <p:nvSpPr>
            <p:cNvPr id="11" name="TextBox 10"/>
            <p:cNvSpPr txBox="1"/>
            <p:nvPr/>
          </p:nvSpPr>
          <p:spPr>
            <a:xfrm>
              <a:off x="8535312" y="4337977"/>
              <a:ext cx="302336" cy="369332"/>
            </a:xfrm>
            <a:prstGeom prst="rect">
              <a:avLst/>
            </a:prstGeom>
            <a:noFill/>
          </p:spPr>
          <p:txBody>
            <a:bodyPr wrap="none" rtlCol="0">
              <a:spAutoFit/>
            </a:bodyPr>
            <a:lstStyle/>
            <a:p>
              <a:pPr algn="ctr" fontAlgn="auto">
                <a:spcBef>
                  <a:spcPts val="0"/>
                </a:spcBef>
                <a:spcAft>
                  <a:spcPts val="0"/>
                </a:spcAft>
              </a:pPr>
              <a:r>
                <a:rPr lang="en-US" dirty="0">
                  <a:solidFill>
                    <a:prstClr val="black"/>
                  </a:solidFill>
                  <a:latin typeface="Garamond"/>
                  <a:ea typeface="+mn-ea"/>
                  <a:cs typeface="Garamond"/>
                </a:rPr>
                <a:t>b</a:t>
              </a:r>
            </a:p>
          </p:txBody>
        </p:sp>
      </p:grpSp>
    </p:spTree>
    <p:extLst>
      <p:ext uri="{BB962C8B-B14F-4D97-AF65-F5344CB8AC3E}">
        <p14:creationId xmlns:p14="http://schemas.microsoft.com/office/powerpoint/2010/main" val="3308927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0" y="119901"/>
            <a:ext cx="6985000" cy="656665"/>
          </a:xfrm>
        </p:spPr>
        <p:txBody>
          <a:bodyPr/>
          <a:lstStyle/>
          <a:p>
            <a:r>
              <a:rPr lang="en-US" dirty="0" smtClean="0"/>
              <a:t>Genetics Vocabulary</a:t>
            </a:r>
            <a:endParaRPr lang="en-US" dirty="0"/>
          </a:p>
        </p:txBody>
      </p:sp>
      <p:sp>
        <p:nvSpPr>
          <p:cNvPr id="19" name="Content Placeholder 7"/>
          <p:cNvSpPr txBox="1">
            <a:spLocks/>
          </p:cNvSpPr>
          <p:nvPr/>
        </p:nvSpPr>
        <p:spPr>
          <a:xfrm>
            <a:off x="368300" y="1588249"/>
            <a:ext cx="3740524" cy="48364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u="sng" dirty="0" smtClean="0">
                <a:solidFill>
                  <a:prstClr val="black"/>
                </a:solidFill>
                <a:latin typeface="Garamond"/>
                <a:cs typeface="Garamond"/>
              </a:rPr>
              <a:t>Genotype</a:t>
            </a:r>
          </a:p>
          <a:p>
            <a:pPr marL="0" indent="0" fontAlgn="auto">
              <a:spcAft>
                <a:spcPts val="0"/>
              </a:spcAft>
              <a:buFont typeface="Arial"/>
              <a:buNone/>
            </a:pPr>
            <a:r>
              <a:rPr lang="en-US" dirty="0" smtClean="0">
                <a:solidFill>
                  <a:prstClr val="black"/>
                </a:solidFill>
                <a:latin typeface="Garamond"/>
                <a:cs typeface="Garamond"/>
              </a:rPr>
              <a:t>an organism’s genetic makeup for a character</a:t>
            </a:r>
            <a:endParaRPr lang="en-US" dirty="0">
              <a:solidFill>
                <a:prstClr val="black"/>
              </a:solidFill>
              <a:latin typeface="Garamond"/>
              <a:cs typeface="Garamond"/>
            </a:endParaRPr>
          </a:p>
        </p:txBody>
      </p:sp>
      <p:sp>
        <p:nvSpPr>
          <p:cNvPr id="20" name="Content Placeholder 7"/>
          <p:cNvSpPr txBox="1">
            <a:spLocks/>
          </p:cNvSpPr>
          <p:nvPr/>
        </p:nvSpPr>
        <p:spPr>
          <a:xfrm>
            <a:off x="4823012" y="1588249"/>
            <a:ext cx="3658607" cy="48364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u="sng" dirty="0" smtClean="0">
                <a:solidFill>
                  <a:prstClr val="black"/>
                </a:solidFill>
                <a:latin typeface="Garamond"/>
                <a:cs typeface="Garamond"/>
              </a:rPr>
              <a:t>Phenotype</a:t>
            </a:r>
          </a:p>
          <a:p>
            <a:pPr marL="0" indent="0" fontAlgn="auto">
              <a:spcAft>
                <a:spcPts val="0"/>
              </a:spcAft>
              <a:buFont typeface="Arial"/>
              <a:buNone/>
            </a:pPr>
            <a:r>
              <a:rPr lang="en-US" dirty="0" smtClean="0">
                <a:solidFill>
                  <a:prstClr val="black"/>
                </a:solidFill>
                <a:latin typeface="Garamond"/>
                <a:cs typeface="Garamond"/>
              </a:rPr>
              <a:t>an organism’s appearance for a character </a:t>
            </a:r>
            <a:endParaRPr lang="en-US" dirty="0">
              <a:solidFill>
                <a:prstClr val="black"/>
              </a:solidFill>
              <a:latin typeface="Garamond"/>
              <a:cs typeface="Garamond"/>
            </a:endParaRPr>
          </a:p>
        </p:txBody>
      </p:sp>
      <p:grpSp>
        <p:nvGrpSpPr>
          <p:cNvPr id="21" name="Group 20"/>
          <p:cNvGrpSpPr/>
          <p:nvPr/>
        </p:nvGrpSpPr>
        <p:grpSpPr>
          <a:xfrm>
            <a:off x="5334320" y="4262019"/>
            <a:ext cx="3467259" cy="1818580"/>
            <a:chOff x="722575" y="4006518"/>
            <a:chExt cx="3467259" cy="1818580"/>
          </a:xfrm>
        </p:grpSpPr>
        <p:pic>
          <p:nvPicPr>
            <p:cNvPr id="22" name="Picture 21" descr="green wrinkled se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469" y="4830890"/>
              <a:ext cx="1099124" cy="994208"/>
            </a:xfrm>
            <a:prstGeom prst="rect">
              <a:avLst/>
            </a:prstGeom>
          </p:spPr>
        </p:pic>
        <p:pic>
          <p:nvPicPr>
            <p:cNvPr id="23" name="Picture 22" descr="white mou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575" y="4870197"/>
              <a:ext cx="1372925" cy="914400"/>
            </a:xfrm>
            <a:prstGeom prst="rect">
              <a:avLst/>
            </a:prstGeom>
          </p:spPr>
        </p:pic>
        <p:sp>
          <p:nvSpPr>
            <p:cNvPr id="24" name="TextBox 23"/>
            <p:cNvSpPr txBox="1"/>
            <p:nvPr/>
          </p:nvSpPr>
          <p:spPr>
            <a:xfrm>
              <a:off x="893627" y="4014928"/>
              <a:ext cx="994496"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aramond"/>
                  <a:ea typeface="+mn-ea"/>
                  <a:cs typeface="Garamond"/>
                </a:rPr>
                <a:t>white fur</a:t>
              </a:r>
              <a:endParaRPr lang="en-US" dirty="0">
                <a:solidFill>
                  <a:prstClr val="black"/>
                </a:solidFill>
                <a:latin typeface="Garamond"/>
                <a:ea typeface="+mn-ea"/>
                <a:cs typeface="Garamond"/>
              </a:endParaRPr>
            </a:p>
          </p:txBody>
        </p:sp>
        <p:sp>
          <p:nvSpPr>
            <p:cNvPr id="25" name="TextBox 24"/>
            <p:cNvSpPr txBox="1"/>
            <p:nvPr/>
          </p:nvSpPr>
          <p:spPr>
            <a:xfrm>
              <a:off x="2666047" y="4006518"/>
              <a:ext cx="1523787"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aramond"/>
                  <a:ea typeface="+mn-ea"/>
                  <a:cs typeface="Garamond"/>
                </a:rPr>
                <a:t>wrinkled seeds</a:t>
              </a:r>
              <a:endParaRPr lang="en-US" dirty="0">
                <a:solidFill>
                  <a:prstClr val="black"/>
                </a:solidFill>
                <a:latin typeface="Garamond"/>
                <a:ea typeface="+mn-ea"/>
                <a:cs typeface="Garamond"/>
              </a:endParaRPr>
            </a:p>
          </p:txBody>
        </p:sp>
      </p:grpSp>
      <p:grpSp>
        <p:nvGrpSpPr>
          <p:cNvPr id="26" name="Group 25"/>
          <p:cNvGrpSpPr/>
          <p:nvPr/>
        </p:nvGrpSpPr>
        <p:grpSpPr>
          <a:xfrm>
            <a:off x="696704" y="4118029"/>
            <a:ext cx="3164560" cy="1377001"/>
            <a:chOff x="696704" y="4118029"/>
            <a:chExt cx="3164560" cy="1377001"/>
          </a:xfrm>
        </p:grpSpPr>
        <p:sp>
          <p:nvSpPr>
            <p:cNvPr id="27" name="TextBox 26"/>
            <p:cNvSpPr txBox="1"/>
            <p:nvPr/>
          </p:nvSpPr>
          <p:spPr>
            <a:xfrm>
              <a:off x="696704" y="4118029"/>
              <a:ext cx="1332178" cy="646331"/>
            </a:xfrm>
            <a:prstGeom prst="rect">
              <a:avLst/>
            </a:prstGeom>
            <a:noFill/>
          </p:spPr>
          <p:txBody>
            <a:bodyPr wrap="none" rtlCol="0">
              <a:spAutoFit/>
            </a:bodyPr>
            <a:lstStyle/>
            <a:p>
              <a:pPr algn="ctr" fontAlgn="auto">
                <a:spcBef>
                  <a:spcPts val="0"/>
                </a:spcBef>
                <a:spcAft>
                  <a:spcPts val="0"/>
                </a:spcAft>
              </a:pPr>
              <a:r>
                <a:rPr lang="en-US" dirty="0" smtClean="0">
                  <a:solidFill>
                    <a:prstClr val="black"/>
                  </a:solidFill>
                  <a:latin typeface="Garamond"/>
                  <a:ea typeface="+mn-ea"/>
                  <a:cs typeface="Garamond"/>
                </a:rPr>
                <a:t>homozygous</a:t>
              </a:r>
            </a:p>
            <a:p>
              <a:pPr algn="ctr" fontAlgn="auto">
                <a:spcBef>
                  <a:spcPts val="0"/>
                </a:spcBef>
                <a:spcAft>
                  <a:spcPts val="0"/>
                </a:spcAft>
              </a:pPr>
              <a:r>
                <a:rPr lang="en-US" dirty="0" smtClean="0">
                  <a:solidFill>
                    <a:prstClr val="black"/>
                  </a:solidFill>
                  <a:latin typeface="Garamond"/>
                  <a:ea typeface="+mn-ea"/>
                  <a:cs typeface="Garamond"/>
                </a:rPr>
                <a:t>recessive</a:t>
              </a:r>
              <a:endParaRPr lang="en-US" dirty="0">
                <a:solidFill>
                  <a:prstClr val="black"/>
                </a:solidFill>
                <a:latin typeface="Garamond"/>
                <a:ea typeface="+mn-ea"/>
                <a:cs typeface="Garamond"/>
              </a:endParaRPr>
            </a:p>
          </p:txBody>
        </p:sp>
        <p:sp>
          <p:nvSpPr>
            <p:cNvPr id="28" name="TextBox 27"/>
            <p:cNvSpPr txBox="1"/>
            <p:nvPr/>
          </p:nvSpPr>
          <p:spPr>
            <a:xfrm>
              <a:off x="2469124" y="4118029"/>
              <a:ext cx="1392140"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aramond"/>
                  <a:ea typeface="+mn-ea"/>
                  <a:cs typeface="Garamond"/>
                </a:rPr>
                <a:t>heterozygous</a:t>
              </a:r>
              <a:endParaRPr lang="en-US" dirty="0">
                <a:solidFill>
                  <a:prstClr val="black"/>
                </a:solidFill>
                <a:latin typeface="Garamond"/>
                <a:ea typeface="+mn-ea"/>
                <a:cs typeface="Garamond"/>
              </a:endParaRPr>
            </a:p>
          </p:txBody>
        </p:sp>
        <p:sp>
          <p:nvSpPr>
            <p:cNvPr id="29" name="TextBox 28"/>
            <p:cNvSpPr txBox="1"/>
            <p:nvPr/>
          </p:nvSpPr>
          <p:spPr>
            <a:xfrm>
              <a:off x="1159440" y="5125698"/>
              <a:ext cx="416513"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aramond"/>
                  <a:ea typeface="+mn-ea"/>
                  <a:cs typeface="Garamond"/>
                </a:rPr>
                <a:t>bb</a:t>
              </a:r>
              <a:endParaRPr lang="en-US" dirty="0">
                <a:solidFill>
                  <a:prstClr val="black"/>
                </a:solidFill>
                <a:latin typeface="Garamond"/>
                <a:ea typeface="+mn-ea"/>
                <a:cs typeface="Garamond"/>
              </a:endParaRPr>
            </a:p>
          </p:txBody>
        </p:sp>
        <p:sp>
          <p:nvSpPr>
            <p:cNvPr id="30" name="TextBox 29"/>
            <p:cNvSpPr txBox="1"/>
            <p:nvPr/>
          </p:nvSpPr>
          <p:spPr>
            <a:xfrm>
              <a:off x="2862060" y="5093432"/>
              <a:ext cx="543739" cy="369332"/>
            </a:xfrm>
            <a:prstGeom prst="rect">
              <a:avLst/>
            </a:prstGeom>
            <a:noFill/>
          </p:spPr>
          <p:txBody>
            <a:bodyPr wrap="none" rtlCol="0">
              <a:spAutoFit/>
            </a:bodyPr>
            <a:lstStyle/>
            <a:p>
              <a:pPr fontAlgn="auto">
                <a:spcBef>
                  <a:spcPts val="0"/>
                </a:spcBef>
                <a:spcAft>
                  <a:spcPts val="0"/>
                </a:spcAft>
              </a:pPr>
              <a:r>
                <a:rPr lang="en-US" dirty="0" err="1" smtClean="0">
                  <a:solidFill>
                    <a:prstClr val="black"/>
                  </a:solidFill>
                  <a:latin typeface="Garamond"/>
                  <a:ea typeface="+mn-ea"/>
                  <a:cs typeface="Garamond"/>
                </a:rPr>
                <a:t>Ww</a:t>
              </a:r>
              <a:endParaRPr lang="en-US" dirty="0">
                <a:solidFill>
                  <a:prstClr val="black"/>
                </a:solidFill>
                <a:latin typeface="Garamond"/>
                <a:ea typeface="+mn-ea"/>
                <a:cs typeface="Garamond"/>
              </a:endParaRPr>
            </a:p>
          </p:txBody>
        </p:sp>
      </p:grpSp>
    </p:spTree>
    <p:extLst>
      <p:ext uri="{BB962C8B-B14F-4D97-AF65-F5344CB8AC3E}">
        <p14:creationId xmlns:p14="http://schemas.microsoft.com/office/powerpoint/2010/main" val="3045712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0" y="119901"/>
            <a:ext cx="8027920" cy="656665"/>
          </a:xfrm>
        </p:spPr>
        <p:txBody>
          <a:bodyPr/>
          <a:lstStyle/>
          <a:p>
            <a:r>
              <a:rPr lang="en-US" dirty="0" smtClean="0"/>
              <a:t>Genetics Vocabulary - Genotype</a:t>
            </a:r>
            <a:endParaRPr lang="en-US" dirty="0"/>
          </a:p>
        </p:txBody>
      </p:sp>
      <p:sp>
        <p:nvSpPr>
          <p:cNvPr id="15" name="Content Placeholder 7"/>
          <p:cNvSpPr txBox="1">
            <a:spLocks/>
          </p:cNvSpPr>
          <p:nvPr/>
        </p:nvSpPr>
        <p:spPr>
          <a:xfrm>
            <a:off x="4823013" y="1588249"/>
            <a:ext cx="3618752" cy="48364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u="sng" dirty="0" smtClean="0">
                <a:solidFill>
                  <a:prstClr val="black"/>
                </a:solidFill>
                <a:latin typeface="Garamond"/>
                <a:cs typeface="Garamond"/>
              </a:rPr>
              <a:t>Heterozygous</a:t>
            </a:r>
          </a:p>
          <a:p>
            <a:pPr marL="0" indent="0" algn="ctr" fontAlgn="auto">
              <a:spcAft>
                <a:spcPts val="0"/>
              </a:spcAft>
              <a:buFont typeface="Arial"/>
              <a:buNone/>
            </a:pPr>
            <a:r>
              <a:rPr lang="en-US" dirty="0" smtClean="0">
                <a:solidFill>
                  <a:prstClr val="black"/>
                </a:solidFill>
                <a:latin typeface="Garamond"/>
                <a:cs typeface="Garamond"/>
              </a:rPr>
              <a:t>“different”</a:t>
            </a:r>
          </a:p>
        </p:txBody>
      </p:sp>
      <p:sp>
        <p:nvSpPr>
          <p:cNvPr id="16" name="Content Placeholder 7"/>
          <p:cNvSpPr txBox="1">
            <a:spLocks/>
          </p:cNvSpPr>
          <p:nvPr/>
        </p:nvSpPr>
        <p:spPr>
          <a:xfrm>
            <a:off x="368300" y="1588249"/>
            <a:ext cx="3740524" cy="48364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u="sng" dirty="0" smtClean="0">
                <a:solidFill>
                  <a:prstClr val="black"/>
                </a:solidFill>
                <a:latin typeface="Garamond"/>
                <a:cs typeface="Garamond"/>
              </a:rPr>
              <a:t>Homozygous</a:t>
            </a:r>
          </a:p>
          <a:p>
            <a:pPr marL="0" indent="0" algn="ctr" fontAlgn="auto">
              <a:spcAft>
                <a:spcPts val="0"/>
              </a:spcAft>
              <a:buFont typeface="Arial"/>
              <a:buNone/>
            </a:pPr>
            <a:r>
              <a:rPr lang="en-US" dirty="0" smtClean="0">
                <a:solidFill>
                  <a:prstClr val="black"/>
                </a:solidFill>
                <a:latin typeface="Garamond"/>
                <a:cs typeface="Garamond"/>
              </a:rPr>
              <a:t>“same”</a:t>
            </a:r>
            <a:endParaRPr lang="en-US" dirty="0">
              <a:solidFill>
                <a:prstClr val="black"/>
              </a:solidFill>
              <a:latin typeface="Garamond"/>
              <a:cs typeface="Garamond"/>
            </a:endParaRPr>
          </a:p>
        </p:txBody>
      </p:sp>
      <p:grpSp>
        <p:nvGrpSpPr>
          <p:cNvPr id="17" name="Group 16"/>
          <p:cNvGrpSpPr/>
          <p:nvPr/>
        </p:nvGrpSpPr>
        <p:grpSpPr>
          <a:xfrm>
            <a:off x="1075074" y="3687627"/>
            <a:ext cx="2399472" cy="2052639"/>
            <a:chOff x="1075074" y="3687627"/>
            <a:chExt cx="2399472" cy="2052639"/>
          </a:xfrm>
        </p:grpSpPr>
        <p:sp>
          <p:nvSpPr>
            <p:cNvPr id="18" name="TextBox 17"/>
            <p:cNvSpPr txBox="1"/>
            <p:nvPr/>
          </p:nvSpPr>
          <p:spPr>
            <a:xfrm rot="20918245">
              <a:off x="1151895" y="3968762"/>
              <a:ext cx="569387"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31" name="TextBox 30"/>
            <p:cNvSpPr txBox="1"/>
            <p:nvPr/>
          </p:nvSpPr>
          <p:spPr>
            <a:xfrm rot="239310">
              <a:off x="2681794" y="3687627"/>
              <a:ext cx="498754" cy="461665"/>
            </a:xfrm>
            <a:prstGeom prst="rect">
              <a:avLst/>
            </a:prstGeom>
            <a:noFill/>
          </p:spPr>
          <p:txBody>
            <a:bodyPr wrap="none" rtlCol="0">
              <a:spAutoFit/>
            </a:bodyPr>
            <a:lstStyle/>
            <a:p>
              <a:pPr fontAlgn="auto">
                <a:spcBef>
                  <a:spcPts val="0"/>
                </a:spcBef>
                <a:spcAft>
                  <a:spcPts val="0"/>
                </a:spcAft>
              </a:pPr>
              <a:r>
                <a:rPr lang="en-US" sz="2400" dirty="0" err="1" smtClean="0">
                  <a:solidFill>
                    <a:prstClr val="black"/>
                  </a:solidFill>
                  <a:latin typeface="Garamond"/>
                  <a:ea typeface="+mn-ea"/>
                  <a:cs typeface="Garamond"/>
                </a:rPr>
                <a:t>hh</a:t>
              </a:r>
              <a:endParaRPr lang="en-US" sz="2400" dirty="0">
                <a:solidFill>
                  <a:prstClr val="black"/>
                </a:solidFill>
                <a:latin typeface="Garamond"/>
                <a:ea typeface="+mn-ea"/>
                <a:cs typeface="Garamond"/>
              </a:endParaRPr>
            </a:p>
          </p:txBody>
        </p:sp>
        <p:sp>
          <p:nvSpPr>
            <p:cNvPr id="32" name="TextBox 31"/>
            <p:cNvSpPr txBox="1"/>
            <p:nvPr/>
          </p:nvSpPr>
          <p:spPr>
            <a:xfrm>
              <a:off x="1846273" y="4744506"/>
              <a:ext cx="563075"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BB</a:t>
              </a:r>
              <a:endParaRPr lang="en-US" sz="2400" dirty="0">
                <a:solidFill>
                  <a:prstClr val="black"/>
                </a:solidFill>
                <a:latin typeface="Garamond"/>
                <a:ea typeface="+mn-ea"/>
                <a:cs typeface="Garamond"/>
              </a:endParaRPr>
            </a:p>
          </p:txBody>
        </p:sp>
        <p:sp>
          <p:nvSpPr>
            <p:cNvPr id="33" name="TextBox 32"/>
            <p:cNvSpPr txBox="1"/>
            <p:nvPr/>
          </p:nvSpPr>
          <p:spPr>
            <a:xfrm>
              <a:off x="1075074" y="5223403"/>
              <a:ext cx="620683" cy="461665"/>
            </a:xfrm>
            <a:prstGeom prst="rect">
              <a:avLst/>
            </a:prstGeom>
            <a:noFill/>
          </p:spPr>
          <p:txBody>
            <a:bodyPr wrap="none" rtlCol="0">
              <a:spAutoFit/>
            </a:bodyPr>
            <a:lstStyle/>
            <a:p>
              <a:pPr fontAlgn="auto">
                <a:spcBef>
                  <a:spcPts val="0"/>
                </a:spcBef>
                <a:spcAft>
                  <a:spcPts val="0"/>
                </a:spcAft>
              </a:pPr>
              <a:r>
                <a:rPr lang="en-US" sz="2400" dirty="0" err="1" smtClean="0">
                  <a:solidFill>
                    <a:prstClr val="black"/>
                  </a:solidFill>
                  <a:latin typeface="Garamond"/>
                  <a:ea typeface="+mn-ea"/>
                  <a:cs typeface="Garamond"/>
                </a:rPr>
                <a:t>ww</a:t>
              </a:r>
              <a:endParaRPr lang="en-US" sz="2400" dirty="0">
                <a:solidFill>
                  <a:prstClr val="black"/>
                </a:solidFill>
                <a:latin typeface="Garamond"/>
                <a:ea typeface="+mn-ea"/>
                <a:cs typeface="Garamond"/>
              </a:endParaRPr>
            </a:p>
          </p:txBody>
        </p:sp>
        <p:sp>
          <p:nvSpPr>
            <p:cNvPr id="34" name="TextBox 33"/>
            <p:cNvSpPr txBox="1"/>
            <p:nvPr/>
          </p:nvSpPr>
          <p:spPr>
            <a:xfrm rot="463232">
              <a:off x="2754788" y="5278601"/>
              <a:ext cx="409187" cy="461665"/>
            </a:xfrm>
            <a:prstGeom prst="rect">
              <a:avLst/>
            </a:prstGeom>
            <a:noFill/>
          </p:spPr>
          <p:txBody>
            <a:bodyPr wrap="none" rtlCol="0">
              <a:spAutoFit/>
            </a:bodyPr>
            <a:lstStyle/>
            <a:p>
              <a:pPr fontAlgn="auto">
                <a:spcBef>
                  <a:spcPts val="0"/>
                </a:spcBef>
                <a:spcAft>
                  <a:spcPts val="0"/>
                </a:spcAft>
              </a:pPr>
              <a:r>
                <a:rPr lang="en-US" sz="2400" dirty="0" err="1" smtClean="0">
                  <a:solidFill>
                    <a:prstClr val="black"/>
                  </a:solidFill>
                  <a:latin typeface="Garamond"/>
                  <a:ea typeface="+mn-ea"/>
                  <a:cs typeface="Garamond"/>
                </a:rPr>
                <a:t>ss</a:t>
              </a:r>
              <a:endParaRPr lang="en-US" sz="2400" dirty="0">
                <a:solidFill>
                  <a:prstClr val="black"/>
                </a:solidFill>
                <a:latin typeface="Garamond"/>
                <a:ea typeface="+mn-ea"/>
                <a:cs typeface="Garamond"/>
              </a:endParaRPr>
            </a:p>
          </p:txBody>
        </p:sp>
        <p:sp>
          <p:nvSpPr>
            <p:cNvPr id="35" name="TextBox 34"/>
            <p:cNvSpPr txBox="1"/>
            <p:nvPr/>
          </p:nvSpPr>
          <p:spPr>
            <a:xfrm rot="239310">
              <a:off x="2905159" y="4497088"/>
              <a:ext cx="569387"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TT</a:t>
              </a:r>
              <a:endParaRPr lang="en-US" sz="2400" dirty="0">
                <a:solidFill>
                  <a:prstClr val="black"/>
                </a:solidFill>
                <a:latin typeface="Garamond"/>
                <a:ea typeface="+mn-ea"/>
                <a:cs typeface="Garamond"/>
              </a:endParaRPr>
            </a:p>
          </p:txBody>
        </p:sp>
      </p:grpSp>
      <p:grpSp>
        <p:nvGrpSpPr>
          <p:cNvPr id="36" name="Group 35"/>
          <p:cNvGrpSpPr/>
          <p:nvPr/>
        </p:nvGrpSpPr>
        <p:grpSpPr>
          <a:xfrm>
            <a:off x="5664254" y="3605032"/>
            <a:ext cx="2348175" cy="2052639"/>
            <a:chOff x="1075074" y="3687627"/>
            <a:chExt cx="2348175" cy="2052639"/>
          </a:xfrm>
        </p:grpSpPr>
        <p:sp>
          <p:nvSpPr>
            <p:cNvPr id="37" name="TextBox 36"/>
            <p:cNvSpPr txBox="1"/>
            <p:nvPr/>
          </p:nvSpPr>
          <p:spPr>
            <a:xfrm rot="20918245">
              <a:off x="1196754" y="3968762"/>
              <a:ext cx="479669"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38" name="TextBox 37"/>
            <p:cNvSpPr txBox="1"/>
            <p:nvPr/>
          </p:nvSpPr>
          <p:spPr>
            <a:xfrm rot="239310">
              <a:off x="2643322" y="3687627"/>
              <a:ext cx="575698" cy="461665"/>
            </a:xfrm>
            <a:prstGeom prst="rect">
              <a:avLst/>
            </a:prstGeom>
            <a:noFill/>
          </p:spPr>
          <p:txBody>
            <a:bodyPr wrap="none" rtlCol="0">
              <a:spAutoFit/>
            </a:bodyPr>
            <a:lstStyle/>
            <a:p>
              <a:pPr fontAlgn="auto">
                <a:spcBef>
                  <a:spcPts val="0"/>
                </a:spcBef>
                <a:spcAft>
                  <a:spcPts val="0"/>
                </a:spcAft>
              </a:pPr>
              <a:r>
                <a:rPr lang="en-US" sz="2400" dirty="0" err="1" smtClean="0">
                  <a:solidFill>
                    <a:prstClr val="black"/>
                  </a:solidFill>
                  <a:latin typeface="Garamond"/>
                  <a:ea typeface="+mn-ea"/>
                  <a:cs typeface="Garamond"/>
                </a:rPr>
                <a:t>Hh</a:t>
              </a:r>
              <a:endParaRPr lang="en-US" sz="2400" dirty="0">
                <a:solidFill>
                  <a:prstClr val="black"/>
                </a:solidFill>
                <a:latin typeface="Garamond"/>
                <a:ea typeface="+mn-ea"/>
                <a:cs typeface="Garamond"/>
              </a:endParaRPr>
            </a:p>
          </p:txBody>
        </p:sp>
        <p:sp>
          <p:nvSpPr>
            <p:cNvPr id="39" name="TextBox 38"/>
            <p:cNvSpPr txBox="1"/>
            <p:nvPr/>
          </p:nvSpPr>
          <p:spPr>
            <a:xfrm>
              <a:off x="1846273" y="4744506"/>
              <a:ext cx="530915"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Bb</a:t>
              </a:r>
              <a:endParaRPr lang="en-US" sz="2400" dirty="0">
                <a:solidFill>
                  <a:prstClr val="black"/>
                </a:solidFill>
                <a:latin typeface="Garamond"/>
                <a:ea typeface="+mn-ea"/>
                <a:cs typeface="Garamond"/>
              </a:endParaRPr>
            </a:p>
          </p:txBody>
        </p:sp>
        <p:sp>
          <p:nvSpPr>
            <p:cNvPr id="40" name="TextBox 39"/>
            <p:cNvSpPr txBox="1"/>
            <p:nvPr/>
          </p:nvSpPr>
          <p:spPr>
            <a:xfrm>
              <a:off x="1075074" y="5223403"/>
              <a:ext cx="662261" cy="461665"/>
            </a:xfrm>
            <a:prstGeom prst="rect">
              <a:avLst/>
            </a:prstGeom>
            <a:noFill/>
          </p:spPr>
          <p:txBody>
            <a:bodyPr wrap="none" rtlCol="0">
              <a:spAutoFit/>
            </a:bodyPr>
            <a:lstStyle/>
            <a:p>
              <a:pPr fontAlgn="auto">
                <a:spcBef>
                  <a:spcPts val="0"/>
                </a:spcBef>
                <a:spcAft>
                  <a:spcPts val="0"/>
                </a:spcAft>
              </a:pPr>
              <a:r>
                <a:rPr lang="en-US" sz="2400" dirty="0" err="1" smtClean="0">
                  <a:solidFill>
                    <a:prstClr val="black"/>
                  </a:solidFill>
                  <a:latin typeface="Garamond"/>
                  <a:ea typeface="+mn-ea"/>
                  <a:cs typeface="Garamond"/>
                </a:rPr>
                <a:t>Ww</a:t>
              </a:r>
              <a:endParaRPr lang="en-US" sz="2400" dirty="0">
                <a:solidFill>
                  <a:prstClr val="black"/>
                </a:solidFill>
                <a:latin typeface="Garamond"/>
                <a:ea typeface="+mn-ea"/>
                <a:cs typeface="Garamond"/>
              </a:endParaRPr>
            </a:p>
          </p:txBody>
        </p:sp>
        <p:sp>
          <p:nvSpPr>
            <p:cNvPr id="41" name="TextBox 40"/>
            <p:cNvSpPr txBox="1"/>
            <p:nvPr/>
          </p:nvSpPr>
          <p:spPr>
            <a:xfrm rot="463232">
              <a:off x="2737206" y="5278601"/>
              <a:ext cx="444352" cy="461665"/>
            </a:xfrm>
            <a:prstGeom prst="rect">
              <a:avLst/>
            </a:prstGeom>
            <a:noFill/>
          </p:spPr>
          <p:txBody>
            <a:bodyPr wrap="none" rtlCol="0">
              <a:spAutoFit/>
            </a:bodyPr>
            <a:lstStyle/>
            <a:p>
              <a:pPr fontAlgn="auto">
                <a:spcBef>
                  <a:spcPts val="0"/>
                </a:spcBef>
                <a:spcAft>
                  <a:spcPts val="0"/>
                </a:spcAft>
              </a:pPr>
              <a:r>
                <a:rPr lang="en-US" sz="2400" dirty="0" err="1" smtClean="0">
                  <a:solidFill>
                    <a:prstClr val="black"/>
                  </a:solidFill>
                  <a:latin typeface="Garamond"/>
                  <a:ea typeface="+mn-ea"/>
                  <a:cs typeface="Garamond"/>
                </a:rPr>
                <a:t>Ss</a:t>
              </a:r>
              <a:endParaRPr lang="en-US" sz="2400" dirty="0">
                <a:solidFill>
                  <a:prstClr val="black"/>
                </a:solidFill>
                <a:latin typeface="Garamond"/>
                <a:ea typeface="+mn-ea"/>
                <a:cs typeface="Garamond"/>
              </a:endParaRPr>
            </a:p>
          </p:txBody>
        </p:sp>
        <p:sp>
          <p:nvSpPr>
            <p:cNvPr id="42" name="TextBox 41"/>
            <p:cNvSpPr txBox="1"/>
            <p:nvPr/>
          </p:nvSpPr>
          <p:spPr>
            <a:xfrm rot="239310">
              <a:off x="2956455" y="4497088"/>
              <a:ext cx="466794" cy="461665"/>
            </a:xfrm>
            <a:prstGeom prst="rect">
              <a:avLst/>
            </a:prstGeom>
            <a:noFill/>
          </p:spPr>
          <p:txBody>
            <a:bodyPr wrap="none" rtlCol="0">
              <a:spAutoFit/>
            </a:bodyPr>
            <a:lstStyle/>
            <a:p>
              <a:pPr fontAlgn="auto">
                <a:spcBef>
                  <a:spcPts val="0"/>
                </a:spcBef>
                <a:spcAft>
                  <a:spcPts val="0"/>
                </a:spcAft>
              </a:pPr>
              <a:r>
                <a:rPr lang="en-US" sz="2400" dirty="0" err="1" smtClean="0">
                  <a:solidFill>
                    <a:prstClr val="black"/>
                  </a:solidFill>
                  <a:latin typeface="Garamond"/>
                  <a:ea typeface="+mn-ea"/>
                  <a:cs typeface="Garamond"/>
                </a:rPr>
                <a:t>Tt</a:t>
              </a:r>
              <a:endParaRPr lang="en-US" sz="2400" dirty="0">
                <a:solidFill>
                  <a:prstClr val="black"/>
                </a:solidFill>
                <a:latin typeface="Garamond"/>
                <a:ea typeface="+mn-ea"/>
                <a:cs typeface="Garamond"/>
              </a:endParaRPr>
            </a:p>
          </p:txBody>
        </p:sp>
      </p:grpSp>
    </p:spTree>
    <p:extLst>
      <p:ext uri="{BB962C8B-B14F-4D97-AF65-F5344CB8AC3E}">
        <p14:creationId xmlns:p14="http://schemas.microsoft.com/office/powerpoint/2010/main" val="3034116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potted mou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4236" y="5392767"/>
            <a:ext cx="1328360" cy="987549"/>
          </a:xfrm>
          <a:prstGeom prst="rect">
            <a:avLst/>
          </a:prstGeom>
        </p:spPr>
      </p:pic>
      <p:pic>
        <p:nvPicPr>
          <p:cNvPr id="9" name="Picture 8" descr="black mou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308" y="5392767"/>
            <a:ext cx="1546383" cy="987239"/>
          </a:xfrm>
          <a:prstGeom prst="rect">
            <a:avLst/>
          </a:prstGeom>
        </p:spPr>
      </p:pic>
      <p:pic>
        <p:nvPicPr>
          <p:cNvPr id="12" name="Picture 11" descr="white mou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8079" y="5392454"/>
            <a:ext cx="1482759" cy="987552"/>
          </a:xfrm>
          <a:prstGeom prst="rect">
            <a:avLst/>
          </a:prstGeom>
        </p:spPr>
      </p:pic>
      <p:pic>
        <p:nvPicPr>
          <p:cNvPr id="5" name="Picture 4" descr="grey mous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9845" y="4018414"/>
            <a:ext cx="1482751" cy="987552"/>
          </a:xfrm>
          <a:prstGeom prst="rect">
            <a:avLst/>
          </a:prstGeom>
        </p:spPr>
      </p:pic>
      <p:pic>
        <p:nvPicPr>
          <p:cNvPr id="8" name="Picture 7" descr="black mou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308" y="4018727"/>
            <a:ext cx="1546383" cy="987239"/>
          </a:xfrm>
          <a:prstGeom prst="rect">
            <a:avLst/>
          </a:prstGeom>
        </p:spPr>
      </p:pic>
      <p:pic>
        <p:nvPicPr>
          <p:cNvPr id="11" name="Picture 10" descr="white mou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8079" y="4018727"/>
            <a:ext cx="1482759" cy="987552"/>
          </a:xfrm>
          <a:prstGeom prst="rect">
            <a:avLst/>
          </a:prstGeom>
        </p:spPr>
      </p:pic>
      <p:pic>
        <p:nvPicPr>
          <p:cNvPr id="4" name="Picture 3" descr="black mou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6213" y="2696097"/>
            <a:ext cx="1546383" cy="987239"/>
          </a:xfrm>
          <a:prstGeom prst="rect">
            <a:avLst/>
          </a:prstGeom>
        </p:spPr>
      </p:pic>
      <p:pic>
        <p:nvPicPr>
          <p:cNvPr id="7" name="Picture 6" descr="black mou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308" y="2696097"/>
            <a:ext cx="1546383" cy="987239"/>
          </a:xfrm>
          <a:prstGeom prst="rect">
            <a:avLst/>
          </a:prstGeom>
        </p:spPr>
      </p:pic>
      <p:pic>
        <p:nvPicPr>
          <p:cNvPr id="10" name="Picture 9" descr="white mou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5679" y="2696097"/>
            <a:ext cx="1482759" cy="987552"/>
          </a:xfrm>
          <a:prstGeom prst="rect">
            <a:avLst/>
          </a:prstGeom>
        </p:spPr>
      </p:pic>
      <p:sp>
        <p:nvSpPr>
          <p:cNvPr id="13" name="Content Placeholder 7"/>
          <p:cNvSpPr txBox="1">
            <a:spLocks/>
          </p:cNvSpPr>
          <p:nvPr/>
        </p:nvSpPr>
        <p:spPr>
          <a:xfrm>
            <a:off x="522941" y="1588249"/>
            <a:ext cx="8128001" cy="48364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2800" dirty="0" smtClean="0">
                <a:solidFill>
                  <a:prstClr val="black"/>
                </a:solidFill>
                <a:latin typeface="Garamond"/>
                <a:cs typeface="Garamond"/>
              </a:rPr>
              <a:t>Phenotypes of heterozygous individuals can vary</a:t>
            </a:r>
            <a:endParaRPr lang="en-US" sz="2800" dirty="0">
              <a:solidFill>
                <a:prstClr val="black"/>
              </a:solidFill>
              <a:latin typeface="Garamond"/>
              <a:cs typeface="Garamond"/>
            </a:endParaRPr>
          </a:p>
          <a:p>
            <a:pPr fontAlgn="auto">
              <a:lnSpc>
                <a:spcPct val="130000"/>
              </a:lnSpc>
              <a:spcAft>
                <a:spcPts val="0"/>
              </a:spcAft>
            </a:pPr>
            <a:r>
              <a:rPr lang="en-US" sz="2800" u="sng" dirty="0" smtClean="0">
                <a:solidFill>
                  <a:prstClr val="black"/>
                </a:solidFill>
                <a:latin typeface="Garamond"/>
                <a:cs typeface="Garamond"/>
              </a:rPr>
              <a:t>Complete dominance </a:t>
            </a:r>
            <a:r>
              <a:rPr lang="en-US" sz="2800" dirty="0" smtClean="0">
                <a:solidFill>
                  <a:prstClr val="black"/>
                </a:solidFill>
                <a:latin typeface="Garamond"/>
                <a:cs typeface="Garamond"/>
              </a:rPr>
              <a:t>– same as homozygous</a:t>
            </a:r>
          </a:p>
          <a:p>
            <a:pPr marL="0" indent="0" fontAlgn="auto">
              <a:lnSpc>
                <a:spcPct val="130000"/>
              </a:lnSpc>
              <a:spcAft>
                <a:spcPts val="0"/>
              </a:spcAft>
              <a:buFont typeface="Arial"/>
              <a:buNone/>
            </a:pPr>
            <a:endParaRPr lang="en-US" sz="2800" dirty="0" smtClean="0">
              <a:solidFill>
                <a:prstClr val="black"/>
              </a:solidFill>
              <a:latin typeface="Garamond"/>
              <a:cs typeface="Garamond"/>
            </a:endParaRPr>
          </a:p>
          <a:p>
            <a:pPr fontAlgn="auto">
              <a:lnSpc>
                <a:spcPct val="130000"/>
              </a:lnSpc>
              <a:spcAft>
                <a:spcPts val="0"/>
              </a:spcAft>
            </a:pPr>
            <a:r>
              <a:rPr lang="en-US" sz="2800" u="sng" dirty="0" smtClean="0">
                <a:solidFill>
                  <a:prstClr val="black"/>
                </a:solidFill>
                <a:latin typeface="Garamond"/>
                <a:cs typeface="Garamond"/>
              </a:rPr>
              <a:t>Incomplete dominance </a:t>
            </a:r>
            <a:r>
              <a:rPr lang="en-US" sz="2800" dirty="0" smtClean="0">
                <a:solidFill>
                  <a:prstClr val="black"/>
                </a:solidFill>
                <a:latin typeface="Garamond"/>
                <a:cs typeface="Garamond"/>
              </a:rPr>
              <a:t>– an </a:t>
            </a:r>
            <a:r>
              <a:rPr lang="en-US" sz="2800" dirty="0" smtClean="0">
                <a:solidFill>
                  <a:prstClr val="black"/>
                </a:solidFill>
                <a:latin typeface="Garamond"/>
                <a:cs typeface="Garamond"/>
              </a:rPr>
              <a:t>intermediate</a:t>
            </a:r>
          </a:p>
          <a:p>
            <a:pPr marL="0" indent="0" fontAlgn="auto">
              <a:lnSpc>
                <a:spcPct val="130000"/>
              </a:lnSpc>
              <a:spcAft>
                <a:spcPts val="0"/>
              </a:spcAft>
              <a:buFont typeface="Arial"/>
              <a:buNone/>
            </a:pPr>
            <a:endParaRPr lang="en-US" sz="2800" dirty="0" smtClean="0">
              <a:solidFill>
                <a:prstClr val="black"/>
              </a:solidFill>
              <a:latin typeface="Garamond"/>
              <a:cs typeface="Garamond"/>
            </a:endParaRPr>
          </a:p>
          <a:p>
            <a:pPr fontAlgn="auto">
              <a:lnSpc>
                <a:spcPct val="130000"/>
              </a:lnSpc>
              <a:spcAft>
                <a:spcPts val="0"/>
              </a:spcAft>
            </a:pPr>
            <a:r>
              <a:rPr lang="en-US" sz="2800" u="sng" dirty="0" smtClean="0">
                <a:solidFill>
                  <a:prstClr val="black"/>
                </a:solidFill>
                <a:latin typeface="Garamond"/>
                <a:cs typeface="Garamond"/>
              </a:rPr>
              <a:t>Codominance</a:t>
            </a:r>
            <a:r>
              <a:rPr lang="en-US" sz="2800" dirty="0" smtClean="0">
                <a:solidFill>
                  <a:prstClr val="black"/>
                </a:solidFill>
                <a:latin typeface="Garamond"/>
                <a:cs typeface="Garamond"/>
              </a:rPr>
              <a:t> – both phenotypes shown</a:t>
            </a:r>
          </a:p>
          <a:p>
            <a:pPr fontAlgn="auto">
              <a:spcAft>
                <a:spcPts val="0"/>
              </a:spcAft>
            </a:pPr>
            <a:endParaRPr lang="en-US" sz="2800" dirty="0" smtClean="0">
              <a:solidFill>
                <a:prstClr val="black"/>
              </a:solidFill>
              <a:latin typeface="Garamond"/>
              <a:cs typeface="Garamond"/>
            </a:endParaRPr>
          </a:p>
          <a:p>
            <a:pPr fontAlgn="auto">
              <a:spcAft>
                <a:spcPts val="0"/>
              </a:spcAft>
            </a:pPr>
            <a:endParaRPr lang="en-US" sz="2800" dirty="0">
              <a:solidFill>
                <a:prstClr val="black"/>
              </a:solidFill>
              <a:latin typeface="Garamond"/>
              <a:cs typeface="Garamond"/>
            </a:endParaRPr>
          </a:p>
        </p:txBody>
      </p:sp>
      <p:sp>
        <p:nvSpPr>
          <p:cNvPr id="15" name="Text Placeholder 3"/>
          <p:cNvSpPr>
            <a:spLocks noGrp="1"/>
          </p:cNvSpPr>
          <p:nvPr>
            <p:ph type="body" sz="quarter" idx="4294967295"/>
          </p:nvPr>
        </p:nvSpPr>
        <p:spPr>
          <a:xfrm>
            <a:off x="0" y="119901"/>
            <a:ext cx="8027920" cy="656665"/>
          </a:xfrm>
          <a:prstGeom prst="rect">
            <a:avLst/>
          </a:prstGeom>
        </p:spPr>
        <p:txBody>
          <a:bodyPr/>
          <a:lstStyle/>
          <a:p>
            <a:pPr marL="0" lvl="0" indent="0">
              <a:buNone/>
            </a:pPr>
            <a:r>
              <a:rPr lang="en-US" sz="4400" dirty="0">
                <a:solidFill>
                  <a:srgbClr val="003D71"/>
                </a:solidFill>
                <a:latin typeface="Garamond"/>
                <a:cs typeface="Gill Sans"/>
              </a:rPr>
              <a:t>Genetics Vocabulary - </a:t>
            </a:r>
            <a:r>
              <a:rPr lang="en-US" sz="4400" dirty="0" smtClean="0">
                <a:solidFill>
                  <a:srgbClr val="003D71"/>
                </a:solidFill>
                <a:latin typeface="Garamond"/>
                <a:cs typeface="Gill Sans"/>
              </a:rPr>
              <a:t>Dominance</a:t>
            </a:r>
            <a:endParaRPr lang="en-US" sz="4400" dirty="0">
              <a:solidFill>
                <a:srgbClr val="003D71"/>
              </a:solidFill>
              <a:latin typeface="Garamond"/>
              <a:cs typeface="Gill Sans"/>
            </a:endParaRPr>
          </a:p>
        </p:txBody>
      </p:sp>
    </p:spTree>
    <p:extLst>
      <p:ext uri="{BB962C8B-B14F-4D97-AF65-F5344CB8AC3E}">
        <p14:creationId xmlns:p14="http://schemas.microsoft.com/office/powerpoint/2010/main" val="695427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3"/>
          <p:cNvSpPr>
            <a:spLocks noGrp="1"/>
          </p:cNvSpPr>
          <p:nvPr>
            <p:ph type="body" sz="quarter" idx="4294967295"/>
          </p:nvPr>
        </p:nvSpPr>
        <p:spPr>
          <a:xfrm>
            <a:off x="0" y="119901"/>
            <a:ext cx="8027920" cy="656665"/>
          </a:xfrm>
          <a:prstGeom prst="rect">
            <a:avLst/>
          </a:prstGeom>
        </p:spPr>
        <p:txBody>
          <a:bodyPr/>
          <a:lstStyle/>
          <a:p>
            <a:pPr marL="0" lvl="0" indent="0">
              <a:buNone/>
            </a:pPr>
            <a:r>
              <a:rPr lang="en-US" sz="4400" dirty="0">
                <a:solidFill>
                  <a:srgbClr val="003D71"/>
                </a:solidFill>
                <a:latin typeface="Garamond"/>
                <a:cs typeface="Gill Sans"/>
              </a:rPr>
              <a:t>Genetics Vocabulary - Genotype</a:t>
            </a:r>
            <a:endParaRPr lang="en-US" sz="4400" dirty="0">
              <a:solidFill>
                <a:srgbClr val="003D71"/>
              </a:solidFill>
              <a:latin typeface="Garamond"/>
              <a:cs typeface="Gill Sans"/>
            </a:endParaRPr>
          </a:p>
        </p:txBody>
      </p:sp>
      <p:sp>
        <p:nvSpPr>
          <p:cNvPr id="16" name="Content Placeholder 7"/>
          <p:cNvSpPr txBox="1">
            <a:spLocks/>
          </p:cNvSpPr>
          <p:nvPr/>
        </p:nvSpPr>
        <p:spPr>
          <a:xfrm>
            <a:off x="522941" y="1588249"/>
            <a:ext cx="8128001" cy="48364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800" dirty="0" smtClean="0">
                <a:solidFill>
                  <a:prstClr val="black"/>
                </a:solidFill>
                <a:latin typeface="Garamond"/>
                <a:cs typeface="Garamond"/>
              </a:rPr>
              <a:t>Individuals can be homozygous for some characters and heterozygous for others</a:t>
            </a:r>
          </a:p>
          <a:p>
            <a:pPr fontAlgn="auto">
              <a:spcAft>
                <a:spcPts val="0"/>
              </a:spcAft>
            </a:pPr>
            <a:r>
              <a:rPr lang="en-US" sz="2800" dirty="0" smtClean="0">
                <a:solidFill>
                  <a:prstClr val="black"/>
                </a:solidFill>
                <a:latin typeface="Garamond"/>
                <a:cs typeface="Garamond"/>
              </a:rPr>
              <a:t>What determines an organism’s genotype?</a:t>
            </a:r>
            <a:endParaRPr lang="en-US" sz="2800" dirty="0">
              <a:solidFill>
                <a:prstClr val="black"/>
              </a:solidFill>
              <a:latin typeface="Garamond"/>
              <a:cs typeface="Garamond"/>
            </a:endParaRPr>
          </a:p>
        </p:txBody>
      </p:sp>
      <p:grpSp>
        <p:nvGrpSpPr>
          <p:cNvPr id="17" name="Group 16"/>
          <p:cNvGrpSpPr/>
          <p:nvPr/>
        </p:nvGrpSpPr>
        <p:grpSpPr>
          <a:xfrm>
            <a:off x="1075074" y="3687627"/>
            <a:ext cx="2399472" cy="1997441"/>
            <a:chOff x="1075074" y="3687627"/>
            <a:chExt cx="2399472" cy="1997441"/>
          </a:xfrm>
        </p:grpSpPr>
        <p:sp>
          <p:nvSpPr>
            <p:cNvPr id="18" name="TextBox 17"/>
            <p:cNvSpPr txBox="1"/>
            <p:nvPr/>
          </p:nvSpPr>
          <p:spPr>
            <a:xfrm rot="239310">
              <a:off x="2681794" y="3687627"/>
              <a:ext cx="498754" cy="461665"/>
            </a:xfrm>
            <a:prstGeom prst="rect">
              <a:avLst/>
            </a:prstGeom>
            <a:noFill/>
          </p:spPr>
          <p:txBody>
            <a:bodyPr wrap="none" rtlCol="0">
              <a:spAutoFit/>
            </a:bodyPr>
            <a:lstStyle/>
            <a:p>
              <a:pPr fontAlgn="auto">
                <a:spcBef>
                  <a:spcPts val="0"/>
                </a:spcBef>
                <a:spcAft>
                  <a:spcPts val="0"/>
                </a:spcAft>
              </a:pPr>
              <a:r>
                <a:rPr lang="en-US" sz="2400" dirty="0" err="1" smtClean="0">
                  <a:solidFill>
                    <a:prstClr val="black"/>
                  </a:solidFill>
                  <a:latin typeface="Garamond"/>
                  <a:ea typeface="+mn-ea"/>
                  <a:cs typeface="Garamond"/>
                </a:rPr>
                <a:t>hh</a:t>
              </a:r>
              <a:endParaRPr lang="en-US" sz="2400" dirty="0">
                <a:solidFill>
                  <a:prstClr val="black"/>
                </a:solidFill>
                <a:latin typeface="Garamond"/>
                <a:ea typeface="+mn-ea"/>
                <a:cs typeface="Garamond"/>
              </a:endParaRPr>
            </a:p>
          </p:txBody>
        </p:sp>
        <p:sp>
          <p:nvSpPr>
            <p:cNvPr id="19" name="TextBox 18"/>
            <p:cNvSpPr txBox="1"/>
            <p:nvPr/>
          </p:nvSpPr>
          <p:spPr>
            <a:xfrm>
              <a:off x="1075074" y="5223403"/>
              <a:ext cx="620683" cy="461665"/>
            </a:xfrm>
            <a:prstGeom prst="rect">
              <a:avLst/>
            </a:prstGeom>
            <a:noFill/>
          </p:spPr>
          <p:txBody>
            <a:bodyPr wrap="none" rtlCol="0">
              <a:spAutoFit/>
            </a:bodyPr>
            <a:lstStyle/>
            <a:p>
              <a:pPr fontAlgn="auto">
                <a:spcBef>
                  <a:spcPts val="0"/>
                </a:spcBef>
                <a:spcAft>
                  <a:spcPts val="0"/>
                </a:spcAft>
              </a:pPr>
              <a:r>
                <a:rPr lang="en-US" sz="2400" dirty="0" err="1" smtClean="0">
                  <a:solidFill>
                    <a:prstClr val="black"/>
                  </a:solidFill>
                  <a:latin typeface="Garamond"/>
                  <a:ea typeface="+mn-ea"/>
                  <a:cs typeface="Garamond"/>
                </a:rPr>
                <a:t>ww</a:t>
              </a:r>
              <a:endParaRPr lang="en-US" sz="2400" dirty="0">
                <a:solidFill>
                  <a:prstClr val="black"/>
                </a:solidFill>
                <a:latin typeface="Garamond"/>
                <a:ea typeface="+mn-ea"/>
                <a:cs typeface="Garamond"/>
              </a:endParaRPr>
            </a:p>
          </p:txBody>
        </p:sp>
        <p:sp>
          <p:nvSpPr>
            <p:cNvPr id="20" name="TextBox 19"/>
            <p:cNvSpPr txBox="1"/>
            <p:nvPr/>
          </p:nvSpPr>
          <p:spPr>
            <a:xfrm rot="239310">
              <a:off x="2905159" y="4497088"/>
              <a:ext cx="569387"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TT</a:t>
              </a:r>
              <a:endParaRPr lang="en-US" sz="2400" dirty="0">
                <a:solidFill>
                  <a:prstClr val="black"/>
                </a:solidFill>
                <a:latin typeface="Garamond"/>
                <a:ea typeface="+mn-ea"/>
                <a:cs typeface="Garamond"/>
              </a:endParaRPr>
            </a:p>
          </p:txBody>
        </p:sp>
      </p:grpSp>
      <p:grpSp>
        <p:nvGrpSpPr>
          <p:cNvPr id="21" name="Group 20"/>
          <p:cNvGrpSpPr/>
          <p:nvPr/>
        </p:nvGrpSpPr>
        <p:grpSpPr>
          <a:xfrm>
            <a:off x="5785934" y="3886167"/>
            <a:ext cx="1984804" cy="1771504"/>
            <a:chOff x="1196754" y="3968762"/>
            <a:chExt cx="1984804" cy="1771504"/>
          </a:xfrm>
        </p:grpSpPr>
        <p:sp>
          <p:nvSpPr>
            <p:cNvPr id="22" name="TextBox 21"/>
            <p:cNvSpPr txBox="1"/>
            <p:nvPr/>
          </p:nvSpPr>
          <p:spPr>
            <a:xfrm rot="20918245">
              <a:off x="1196754" y="3968762"/>
              <a:ext cx="479669"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Rr</a:t>
              </a:r>
              <a:endParaRPr lang="en-US" sz="2400" dirty="0">
                <a:solidFill>
                  <a:prstClr val="black"/>
                </a:solidFill>
                <a:latin typeface="Garamond"/>
                <a:ea typeface="+mn-ea"/>
                <a:cs typeface="Garamond"/>
              </a:endParaRPr>
            </a:p>
          </p:txBody>
        </p:sp>
        <p:sp>
          <p:nvSpPr>
            <p:cNvPr id="23" name="TextBox 22"/>
            <p:cNvSpPr txBox="1"/>
            <p:nvPr/>
          </p:nvSpPr>
          <p:spPr>
            <a:xfrm>
              <a:off x="1846273" y="4744506"/>
              <a:ext cx="530915"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Garamond"/>
                  <a:ea typeface="+mn-ea"/>
                  <a:cs typeface="Garamond"/>
                </a:rPr>
                <a:t>Bb</a:t>
              </a:r>
              <a:endParaRPr lang="en-US" sz="2400" dirty="0">
                <a:solidFill>
                  <a:prstClr val="black"/>
                </a:solidFill>
                <a:latin typeface="Garamond"/>
                <a:ea typeface="+mn-ea"/>
                <a:cs typeface="Garamond"/>
              </a:endParaRPr>
            </a:p>
          </p:txBody>
        </p:sp>
        <p:sp>
          <p:nvSpPr>
            <p:cNvPr id="24" name="TextBox 23"/>
            <p:cNvSpPr txBox="1"/>
            <p:nvPr/>
          </p:nvSpPr>
          <p:spPr>
            <a:xfrm rot="463232">
              <a:off x="2737206" y="5278601"/>
              <a:ext cx="444352" cy="461665"/>
            </a:xfrm>
            <a:prstGeom prst="rect">
              <a:avLst/>
            </a:prstGeom>
            <a:noFill/>
          </p:spPr>
          <p:txBody>
            <a:bodyPr wrap="none" rtlCol="0">
              <a:spAutoFit/>
            </a:bodyPr>
            <a:lstStyle/>
            <a:p>
              <a:pPr fontAlgn="auto">
                <a:spcBef>
                  <a:spcPts val="0"/>
                </a:spcBef>
                <a:spcAft>
                  <a:spcPts val="0"/>
                </a:spcAft>
              </a:pPr>
              <a:r>
                <a:rPr lang="en-US" sz="2400" dirty="0" err="1" smtClean="0">
                  <a:solidFill>
                    <a:prstClr val="black"/>
                  </a:solidFill>
                  <a:latin typeface="Garamond"/>
                  <a:ea typeface="+mn-ea"/>
                  <a:cs typeface="Garamond"/>
                </a:rPr>
                <a:t>Ss</a:t>
              </a:r>
              <a:endParaRPr lang="en-US" sz="2400" dirty="0">
                <a:solidFill>
                  <a:prstClr val="black"/>
                </a:solidFill>
                <a:latin typeface="Garamond"/>
                <a:ea typeface="+mn-ea"/>
                <a:cs typeface="Garamond"/>
              </a:endParaRPr>
            </a:p>
          </p:txBody>
        </p:sp>
      </p:grpSp>
    </p:spTree>
    <p:extLst>
      <p:ext uri="{BB962C8B-B14F-4D97-AF65-F5344CB8AC3E}">
        <p14:creationId xmlns:p14="http://schemas.microsoft.com/office/powerpoint/2010/main" val="3492988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_GraphPaper-Biolog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plate_GraphPaper-Biolog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Template_GraphPaper-Biology.pot</Template>
  <TotalTime>5148</TotalTime>
  <Words>2110</Words>
  <Application>Microsoft Macintosh PowerPoint</Application>
  <PresentationFormat>On-screen Show (4:3)</PresentationFormat>
  <Paragraphs>327</Paragraphs>
  <Slides>20</Slides>
  <Notes>19</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Template_GraphPaper-Biology</vt:lpstr>
      <vt:lpstr>1_Template_GraphPaper-Biology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Sapling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Beckmann</dc:creator>
  <cp:lastModifiedBy>Clairissa Dewstow</cp:lastModifiedBy>
  <cp:revision>197</cp:revision>
  <dcterms:created xsi:type="dcterms:W3CDTF">2011-11-30T20:50:40Z</dcterms:created>
  <dcterms:modified xsi:type="dcterms:W3CDTF">2012-03-19T22:34:18Z</dcterms:modified>
</cp:coreProperties>
</file>